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3.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321"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Lst>
  <p:sldSz cx="18288000" cy="10287000"/>
  <p:notesSz cx="6858000" cy="9144000"/>
  <p:embeddedFontLst>
    <p:embeddedFont>
      <p:font typeface="Yanone Kaffeesatz" panose="00000500000000000000"/>
      <p:regular r:id="rId64"/>
    </p:embeddedFont>
    <p:embeddedFont>
      <p:font typeface="Yanone Kaffeesatz Bold" panose="00000800000000000000"/>
      <p:bold r:id="rId65"/>
    </p:embeddedFont>
    <p:embeddedFont>
      <p:font typeface="Arimo Bold" panose="020B0704020202020204"/>
      <p:bold r:id="rId66"/>
    </p:embeddedFont>
    <p:embeddedFont>
      <p:font typeface="Baloo" panose="03080902040302020200"/>
      <p:regular r:id="rId67"/>
    </p:embeddedFont>
    <p:embeddedFont>
      <p:font typeface="Paytone One" panose="00000500000000000000"/>
      <p:regular r:id="rId68"/>
    </p:embeddedFont>
    <p:embeddedFont>
      <p:font typeface="Canva Sans Medium" panose="020B0603030501040103"/>
      <p:regular r:id="rId69"/>
    </p:embeddedFont>
    <p:embeddedFont>
      <p:font typeface="Canva Sans Bold" panose="020B0803030501040103"/>
      <p:bold r:id="rId70"/>
    </p:embeddedFont>
    <p:embeddedFont>
      <p:font typeface="Sigmar One" panose="00000500000000000000"/>
      <p:regular r:id="rId71"/>
    </p:embeddedFont>
    <p:embeddedFont>
      <p:font typeface="Open Sans 1 Bold" panose="020B0806030504020204"/>
      <p:bold r:id="rId72"/>
    </p:embeddedFont>
    <p:embeddedFont>
      <p:font typeface="Signika" panose="02010003020600000004"/>
      <p:regular r:id="rId73"/>
    </p:embeddedFont>
    <p:embeddedFont>
      <p:font typeface="Calibri" panose="020F0502020204030204" charset="0"/>
      <p:regular r:id="rId74"/>
      <p:bold r:id="rId75"/>
      <p:italic r:id="rId76"/>
      <p:boldItalic r:id="rId77"/>
    </p:embeddedFont>
    <p:embeddedFont>
      <p:font typeface="Open Sans 2 Bold"/>
      <p:bold r:id="rId78"/>
    </p:embeddedFont>
    <p:embeddedFont>
      <p:font typeface="Arimo" panose="020B0604020202020204"/>
      <p:regular r:id="rId79"/>
    </p:embeddedFont>
    <p:embeddedFont>
      <p:font typeface="Arimo Italics" panose="020B0604020202090204"/>
      <p:italic r:id="rId80"/>
    </p:embeddedFont>
    <p:embeddedFont>
      <p:font typeface="Open Sans 1" panose="020B0606030504020204"/>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4" d="100"/>
          <a:sy n="44" d="100"/>
        </p:scale>
        <p:origin x="1300"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1" Type="http://schemas.openxmlformats.org/officeDocument/2006/relationships/font" Target="fonts/font18.fntdata"/><Relationship Id="rId80" Type="http://schemas.openxmlformats.org/officeDocument/2006/relationships/font" Target="fonts/font17.fntdata"/><Relationship Id="rId8" Type="http://schemas.openxmlformats.org/officeDocument/2006/relationships/slide" Target="slides/slide6.xml"/><Relationship Id="rId79" Type="http://schemas.openxmlformats.org/officeDocument/2006/relationships/font" Target="fonts/font16.fntdata"/><Relationship Id="rId78" Type="http://schemas.openxmlformats.org/officeDocument/2006/relationships/font" Target="fonts/font15.fntdata"/><Relationship Id="rId77" Type="http://schemas.openxmlformats.org/officeDocument/2006/relationships/font" Target="fonts/font14.fntdata"/><Relationship Id="rId76" Type="http://schemas.openxmlformats.org/officeDocument/2006/relationships/font" Target="fonts/font13.fntdata"/><Relationship Id="rId75" Type="http://schemas.openxmlformats.org/officeDocument/2006/relationships/font" Target="fonts/font12.fntdata"/><Relationship Id="rId74" Type="http://schemas.openxmlformats.org/officeDocument/2006/relationships/font" Target="fonts/font11.fntdata"/><Relationship Id="rId73" Type="http://schemas.openxmlformats.org/officeDocument/2006/relationships/font" Target="fonts/font10.fntdata"/><Relationship Id="rId72" Type="http://schemas.openxmlformats.org/officeDocument/2006/relationships/font" Target="fonts/font9.fntdata"/><Relationship Id="rId71" Type="http://schemas.openxmlformats.org/officeDocument/2006/relationships/font" Target="fonts/font8.fntdata"/><Relationship Id="rId70" Type="http://schemas.openxmlformats.org/officeDocument/2006/relationships/font" Target="fonts/font7.fntdata"/><Relationship Id="rId7" Type="http://schemas.openxmlformats.org/officeDocument/2006/relationships/slide" Target="slides/slide5.xml"/><Relationship Id="rId69" Type="http://schemas.openxmlformats.org/officeDocument/2006/relationships/font" Target="fonts/font6.fntdata"/><Relationship Id="rId68" Type="http://schemas.openxmlformats.org/officeDocument/2006/relationships/font" Target="fonts/font5.fntdata"/><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35.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1" Type="http://schemas.openxmlformats.org/officeDocument/2006/relationships/slideLayout" Target="../slideLayouts/slideLayout7.xml"/><Relationship Id="rId10" Type="http://schemas.openxmlformats.org/officeDocument/2006/relationships/image" Target="../media/image13.sv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oleObject" Target="../embeddings/oleObject1.bin"/><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15.svg"/><Relationship Id="rId2" Type="http://schemas.openxmlformats.org/officeDocument/2006/relationships/image" Target="../media/image21.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259987" y="-634192"/>
            <a:ext cx="19247182" cy="12153406"/>
            <a:chOff x="0" y="0"/>
            <a:chExt cx="5069217" cy="3200897"/>
          </a:xfrm>
        </p:grpSpPr>
        <p:sp>
          <p:nvSpPr>
            <p:cNvPr id="3" name="Freeform 3"/>
            <p:cNvSpPr/>
            <p:nvPr/>
          </p:nvSpPr>
          <p:spPr>
            <a:xfrm>
              <a:off x="0" y="0"/>
              <a:ext cx="5069217" cy="3200897"/>
            </a:xfrm>
            <a:custGeom>
              <a:avLst/>
              <a:gdLst/>
              <a:ahLst/>
              <a:cxnLst/>
              <a:rect l="l" t="t" r="r" b="b"/>
              <a:pathLst>
                <a:path w="5069217" h="3200897">
                  <a:moveTo>
                    <a:pt x="20514" y="0"/>
                  </a:moveTo>
                  <a:lnTo>
                    <a:pt x="5048702" y="0"/>
                  </a:lnTo>
                  <a:cubicBezTo>
                    <a:pt x="5060032" y="0"/>
                    <a:pt x="5069217" y="9184"/>
                    <a:pt x="5069217" y="20514"/>
                  </a:cubicBezTo>
                  <a:lnTo>
                    <a:pt x="5069217" y="3180383"/>
                  </a:lnTo>
                  <a:cubicBezTo>
                    <a:pt x="5069217" y="3191713"/>
                    <a:pt x="5060032" y="3200897"/>
                    <a:pt x="5048702" y="3200897"/>
                  </a:cubicBezTo>
                  <a:lnTo>
                    <a:pt x="20514" y="3200897"/>
                  </a:lnTo>
                  <a:cubicBezTo>
                    <a:pt x="9184" y="3200897"/>
                    <a:pt x="0" y="3191713"/>
                    <a:pt x="0" y="3180383"/>
                  </a:cubicBezTo>
                  <a:lnTo>
                    <a:pt x="0" y="20514"/>
                  </a:lnTo>
                  <a:cubicBezTo>
                    <a:pt x="0" y="9184"/>
                    <a:pt x="9184" y="0"/>
                    <a:pt x="20514" y="0"/>
                  </a:cubicBezTo>
                  <a:close/>
                </a:path>
              </a:pathLst>
            </a:custGeom>
            <a:solidFill>
              <a:srgbClr val="153A56"/>
            </a:solidFill>
          </p:spPr>
        </p:sp>
        <p:sp>
          <p:nvSpPr>
            <p:cNvPr id="4" name="TextBox 4"/>
            <p:cNvSpPr txBox="1"/>
            <p:nvPr/>
          </p:nvSpPr>
          <p:spPr>
            <a:xfrm>
              <a:off x="0" y="-47625"/>
              <a:ext cx="5069217" cy="3248522"/>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259987" y="-6341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sp>
        <p:nvSpPr>
          <p:cNvPr id="6" name="Freeform 6"/>
          <p:cNvSpPr/>
          <p:nvPr/>
        </p:nvSpPr>
        <p:spPr>
          <a:xfrm>
            <a:off x="4671490" y="8669653"/>
            <a:ext cx="9384228" cy="1177294"/>
          </a:xfrm>
          <a:custGeom>
            <a:avLst/>
            <a:gdLst/>
            <a:ahLst/>
            <a:cxnLst/>
            <a:rect l="l" t="t" r="r" b="b"/>
            <a:pathLst>
              <a:path w="9384228" h="1177294">
                <a:moveTo>
                  <a:pt x="0" y="0"/>
                </a:moveTo>
                <a:lnTo>
                  <a:pt x="9384228" y="0"/>
                </a:lnTo>
                <a:lnTo>
                  <a:pt x="9384228" y="1177294"/>
                </a:lnTo>
                <a:lnTo>
                  <a:pt x="0" y="117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7788472" y="0"/>
            <a:ext cx="12764448" cy="12469509"/>
            <a:chOff x="-41910" y="-111760"/>
            <a:chExt cx="5331460" cy="5208270"/>
          </a:xfrm>
        </p:grpSpPr>
        <p:sp>
          <p:nvSpPr>
            <p:cNvPr id="8" name="Freeform 8"/>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1"/>
              <a:stretch>
                <a:fillRect l="-22624" r="-22624"/>
              </a:stretch>
            </a:blipFill>
          </p:spPr>
        </p:sp>
      </p:grpSp>
      <p:sp>
        <p:nvSpPr>
          <p:cNvPr id="9" name="TextBox 9"/>
          <p:cNvSpPr txBox="1"/>
          <p:nvPr/>
        </p:nvSpPr>
        <p:spPr>
          <a:xfrm>
            <a:off x="4326844" y="1103386"/>
            <a:ext cx="10130670" cy="4098152"/>
          </a:xfrm>
          <a:prstGeom prst="rect">
            <a:avLst/>
          </a:prstGeom>
        </p:spPr>
        <p:txBody>
          <a:bodyPr lIns="0" tIns="0" rIns="0" bIns="0" rtlCol="0" anchor="t">
            <a:spAutoFit/>
          </a:bodyPr>
          <a:lstStyle/>
          <a:p>
            <a:pPr algn="ctr">
              <a:lnSpc>
                <a:spcPts val="32415"/>
              </a:lnSpc>
            </a:pPr>
            <a:r>
              <a:rPr lang="en-US" sz="23155">
                <a:solidFill>
                  <a:srgbClr val="FFFFFF"/>
                </a:solidFill>
                <a:latin typeface="Yanone Kaffeesatz" panose="00000500000000000000"/>
                <a:ea typeface="Yanone Kaffeesatz" panose="00000500000000000000"/>
                <a:cs typeface="Yanone Kaffeesatz" panose="00000500000000000000"/>
                <a:sym typeface="Yanone Kaffeesatz" panose="00000500000000000000"/>
              </a:rPr>
              <a:t>CƠ SỞ</a:t>
            </a:r>
            <a:endParaRPr lang="en-US" sz="23155">
              <a:solidFill>
                <a:srgbClr val="FFFFFF"/>
              </a:solidFill>
              <a:latin typeface="Yanone Kaffeesatz" panose="00000500000000000000"/>
              <a:ea typeface="Yanone Kaffeesatz" panose="00000500000000000000"/>
              <a:cs typeface="Yanone Kaffeesatz" panose="00000500000000000000"/>
              <a:sym typeface="Yanone Kaffeesatz" panose="00000500000000000000"/>
            </a:endParaRPr>
          </a:p>
        </p:txBody>
      </p:sp>
      <p:sp>
        <p:nvSpPr>
          <p:cNvPr id="10" name="Freeform 10"/>
          <p:cNvSpPr/>
          <p:nvPr/>
        </p:nvSpPr>
        <p:spPr>
          <a:xfrm>
            <a:off x="4671490" y="497591"/>
            <a:ext cx="9384228" cy="1177294"/>
          </a:xfrm>
          <a:custGeom>
            <a:avLst/>
            <a:gdLst/>
            <a:ahLst/>
            <a:cxnLst/>
            <a:rect l="l" t="t" r="r" b="b"/>
            <a:pathLst>
              <a:path w="9384228" h="1177294">
                <a:moveTo>
                  <a:pt x="0" y="0"/>
                </a:moveTo>
                <a:lnTo>
                  <a:pt x="9384228" y="0"/>
                </a:lnTo>
                <a:lnTo>
                  <a:pt x="9384228" y="1177295"/>
                </a:lnTo>
                <a:lnTo>
                  <a:pt x="0" y="1177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6179185" y="3637280"/>
            <a:ext cx="8711565" cy="4049395"/>
          </a:xfrm>
          <a:prstGeom prst="rect">
            <a:avLst/>
          </a:prstGeom>
        </p:spPr>
        <p:txBody>
          <a:bodyPr wrap="square" lIns="0" tIns="0" rIns="0" bIns="0" rtlCol="0" anchor="t">
            <a:spAutoFit/>
          </a:bodyPr>
          <a:lstStyle/>
          <a:p>
            <a:pPr algn="ctr">
              <a:lnSpc>
                <a:spcPts val="31580"/>
              </a:lnSpc>
            </a:pPr>
            <a:r>
              <a:rPr lang="en-US" sz="22555">
                <a:solidFill>
                  <a:srgbClr val="FFFFFF"/>
                </a:solidFill>
                <a:latin typeface="Yanone Kaffeesatz" panose="00000500000000000000"/>
                <a:ea typeface="Yanone Kaffeesatz" panose="00000500000000000000"/>
                <a:cs typeface="Yanone Kaffeesatz" panose="00000500000000000000"/>
                <a:sym typeface="Yanone Kaffeesatz" panose="00000500000000000000"/>
              </a:rPr>
              <a:t>DỮ LIỆU</a:t>
            </a:r>
            <a:endParaRPr lang="en-US" sz="22555">
              <a:solidFill>
                <a:srgbClr val="FFFFFF"/>
              </a:solidFill>
              <a:latin typeface="Yanone Kaffeesatz" panose="00000500000000000000"/>
              <a:ea typeface="Yanone Kaffeesatz" panose="00000500000000000000"/>
              <a:cs typeface="Yanone Kaffeesatz" panose="00000500000000000000"/>
              <a:sym typeface="Yanone Kaffeesatz" panose="00000500000000000000"/>
            </a:endParaRPr>
          </a:p>
        </p:txBody>
      </p:sp>
      <p:sp>
        <p:nvSpPr>
          <p:cNvPr id="12" name="TextBox 12"/>
          <p:cNvSpPr txBox="1"/>
          <p:nvPr/>
        </p:nvSpPr>
        <p:spPr>
          <a:xfrm>
            <a:off x="3389630" y="1645285"/>
            <a:ext cx="3556000" cy="1616075"/>
          </a:xfrm>
          <a:prstGeom prst="rect">
            <a:avLst/>
          </a:prstGeom>
        </p:spPr>
        <p:txBody>
          <a:bodyPr wrap="square" lIns="0" tIns="0" rIns="0" bIns="0" rtlCol="0" anchor="t">
            <a:spAutoFit/>
          </a:bodyPr>
          <a:lstStyle/>
          <a:p>
            <a:pPr algn="ctr">
              <a:lnSpc>
                <a:spcPts val="12605"/>
              </a:lnSpc>
            </a:pPr>
            <a:r>
              <a:rPr lang="en-US" sz="9005"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NHÓM 3</a:t>
            </a:r>
            <a:endParaRPr lang="en-US" sz="9005"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endParaRPr>
          </a:p>
        </p:txBody>
      </p:sp>
      <p:grpSp>
        <p:nvGrpSpPr>
          <p:cNvPr id="13" name="Group 13"/>
          <p:cNvGrpSpPr/>
          <p:nvPr/>
        </p:nvGrpSpPr>
        <p:grpSpPr>
          <a:xfrm rot="-10724413">
            <a:off x="12683263" y="-5148516"/>
            <a:ext cx="12764448" cy="12469509"/>
            <a:chOff x="-41910" y="-111760"/>
            <a:chExt cx="5331460" cy="5208270"/>
          </a:xfrm>
        </p:grpSpPr>
        <p:sp>
          <p:nvSpPr>
            <p:cNvPr id="14" name="Freeform 14"/>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1"/>
              <a:stretch>
                <a:fillRect l="-22624" r="-22624"/>
              </a:stretch>
            </a:blipFill>
          </p:spPr>
        </p:sp>
      </p:grpSp>
      <p:sp>
        <p:nvSpPr>
          <p:cNvPr id="15" name="TextBox 15"/>
          <p:cNvSpPr txBox="1"/>
          <p:nvPr/>
        </p:nvSpPr>
        <p:spPr>
          <a:xfrm>
            <a:off x="10556471" y="7271475"/>
            <a:ext cx="6998494" cy="2663005"/>
          </a:xfrm>
          <a:prstGeom prst="rect">
            <a:avLst/>
          </a:prstGeom>
        </p:spPr>
        <p:txBody>
          <a:bodyPr lIns="0" tIns="0" rIns="0" bIns="0" rtlCol="0" anchor="t">
            <a:spAutoFit/>
          </a:bodyPr>
          <a:lstStyle/>
          <a:p>
            <a:pPr algn="ctr">
              <a:lnSpc>
                <a:spcPts val="7045"/>
              </a:lnSpc>
            </a:pPr>
            <a:r>
              <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 GVHD: LÊ HỮU HÙNG, NGUYỄN THỊ HOÀI</a:t>
            </a:r>
            <a:endPar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endParaRPr>
          </a:p>
          <a:p>
            <a:pPr algn="ctr">
              <a:lnSpc>
                <a:spcPts val="7045"/>
              </a:lnSpc>
            </a:pPr>
            <a:r>
              <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rPr>
              <a:t> LỚP: DHTMDT19B</a:t>
            </a:r>
            <a:endPar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endParaRPr>
          </a:p>
          <a:p>
            <a:pPr algn="ctr">
              <a:lnSpc>
                <a:spcPts val="7045"/>
              </a:lnSpc>
            </a:pPr>
            <a:endParaRPr lang="en-US" sz="5030" b="1">
              <a:solidFill>
                <a:srgbClr val="FFFFFF"/>
              </a:solidFill>
              <a:latin typeface="Yanone Kaffeesatz Bold" panose="00000800000000000000"/>
              <a:ea typeface="Yanone Kaffeesatz Bold" panose="00000800000000000000"/>
              <a:cs typeface="Yanone Kaffeesatz Bold" panose="00000800000000000000"/>
              <a:sym typeface="Yanone Kaffeesatz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095405" y="2942409"/>
            <a:ext cx="12785320" cy="6931643"/>
          </a:xfrm>
          <a:custGeom>
            <a:avLst/>
            <a:gdLst/>
            <a:ahLst/>
            <a:cxnLst/>
            <a:rect l="l" t="t" r="r" b="b"/>
            <a:pathLst>
              <a:path w="12785320" h="6931643">
                <a:moveTo>
                  <a:pt x="0" y="0"/>
                </a:moveTo>
                <a:lnTo>
                  <a:pt x="12785319" y="0"/>
                </a:lnTo>
                <a:lnTo>
                  <a:pt x="12785319" y="6931643"/>
                </a:lnTo>
                <a:lnTo>
                  <a:pt x="0" y="6931643"/>
                </a:lnTo>
                <a:lnTo>
                  <a:pt x="0" y="0"/>
                </a:lnTo>
                <a:close/>
              </a:path>
            </a:pathLst>
          </a:custGeom>
          <a:blipFill>
            <a:blip r:embed="rId4"/>
            <a:stretch>
              <a:fillRect l="-200" r="-200" b="-927"/>
            </a:stretch>
          </a:blipFill>
        </p:spPr>
      </p:sp>
      <p:sp>
        <p:nvSpPr>
          <p:cNvPr id="13" name="TextBox 13"/>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4" name="TextBox 14"/>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243424" y="3208726"/>
            <a:ext cx="13186293" cy="6263489"/>
          </a:xfrm>
          <a:custGeom>
            <a:avLst/>
            <a:gdLst/>
            <a:ahLst/>
            <a:cxnLst/>
            <a:rect l="l" t="t" r="r" b="b"/>
            <a:pathLst>
              <a:path w="13186293" h="6263489">
                <a:moveTo>
                  <a:pt x="0" y="0"/>
                </a:moveTo>
                <a:lnTo>
                  <a:pt x="13186293" y="0"/>
                </a:lnTo>
                <a:lnTo>
                  <a:pt x="13186293" y="6263489"/>
                </a:lnTo>
                <a:lnTo>
                  <a:pt x="0" y="6263489"/>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679254" y="2760222"/>
            <a:ext cx="13574865" cy="6685621"/>
          </a:xfrm>
          <a:custGeom>
            <a:avLst/>
            <a:gdLst/>
            <a:ahLst/>
            <a:cxnLst/>
            <a:rect l="l" t="t" r="r" b="b"/>
            <a:pathLst>
              <a:path w="13574865" h="6685621">
                <a:moveTo>
                  <a:pt x="0" y="0"/>
                </a:moveTo>
                <a:lnTo>
                  <a:pt x="13574865" y="0"/>
                </a:lnTo>
                <a:lnTo>
                  <a:pt x="13574865" y="6685621"/>
                </a:lnTo>
                <a:lnTo>
                  <a:pt x="0" y="6685621"/>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959474" y="2844129"/>
            <a:ext cx="13704538" cy="7027895"/>
          </a:xfrm>
          <a:custGeom>
            <a:avLst/>
            <a:gdLst/>
            <a:ahLst/>
            <a:cxnLst/>
            <a:rect l="l" t="t" r="r" b="b"/>
            <a:pathLst>
              <a:path w="13704538" h="7027895">
                <a:moveTo>
                  <a:pt x="0" y="0"/>
                </a:moveTo>
                <a:lnTo>
                  <a:pt x="13704538" y="0"/>
                </a:lnTo>
                <a:lnTo>
                  <a:pt x="13704538" y="7027896"/>
                </a:lnTo>
                <a:lnTo>
                  <a:pt x="0" y="7027896"/>
                </a:lnTo>
                <a:lnTo>
                  <a:pt x="0" y="0"/>
                </a:lnTo>
                <a:close/>
              </a:path>
            </a:pathLst>
          </a:custGeom>
          <a:blipFill>
            <a:blip r:embed="rId4"/>
            <a:stretch>
              <a:fillRect r="-1547"/>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866607" y="2828811"/>
            <a:ext cx="12443943" cy="7055937"/>
          </a:xfrm>
          <a:custGeom>
            <a:avLst/>
            <a:gdLst/>
            <a:ahLst/>
            <a:cxnLst/>
            <a:rect l="l" t="t" r="r" b="b"/>
            <a:pathLst>
              <a:path w="12443943" h="7055937">
                <a:moveTo>
                  <a:pt x="0" y="0"/>
                </a:moveTo>
                <a:lnTo>
                  <a:pt x="12443943" y="0"/>
                </a:lnTo>
                <a:lnTo>
                  <a:pt x="12443943" y="7055937"/>
                </a:lnTo>
                <a:lnTo>
                  <a:pt x="0" y="7055937"/>
                </a:lnTo>
                <a:lnTo>
                  <a:pt x="0" y="0"/>
                </a:lnTo>
                <a:close/>
              </a:path>
            </a:pathLst>
          </a:custGeom>
          <a:blipFill>
            <a:blip r:embed="rId4"/>
            <a:stretch>
              <a:fillRect t="-1350" r="-1718" b="-1350"/>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029618" y="3032661"/>
            <a:ext cx="13772227" cy="6627884"/>
          </a:xfrm>
          <a:custGeom>
            <a:avLst/>
            <a:gdLst/>
            <a:ahLst/>
            <a:cxnLst/>
            <a:rect l="l" t="t" r="r" b="b"/>
            <a:pathLst>
              <a:path w="13772227" h="6627884">
                <a:moveTo>
                  <a:pt x="0" y="0"/>
                </a:moveTo>
                <a:lnTo>
                  <a:pt x="13772227" y="0"/>
                </a:lnTo>
                <a:lnTo>
                  <a:pt x="13772227" y="6627884"/>
                </a:lnTo>
                <a:lnTo>
                  <a:pt x="0" y="6627884"/>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297304" y="801287"/>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Tự</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 cho câu hỏi và trả lời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(12 câu)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679254" y="3848626"/>
            <a:ext cx="11317706" cy="6060300"/>
          </a:xfrm>
          <a:custGeom>
            <a:avLst/>
            <a:gdLst/>
            <a:ahLst/>
            <a:cxnLst/>
            <a:rect l="l" t="t" r="r" b="b"/>
            <a:pathLst>
              <a:path w="11317706" h="6060300">
                <a:moveTo>
                  <a:pt x="0" y="0"/>
                </a:moveTo>
                <a:lnTo>
                  <a:pt x="11317706" y="0"/>
                </a:lnTo>
                <a:lnTo>
                  <a:pt x="11317706" y="6060300"/>
                </a:lnTo>
                <a:lnTo>
                  <a:pt x="0" y="6060300"/>
                </a:lnTo>
                <a:lnTo>
                  <a:pt x="0" y="0"/>
                </a:lnTo>
                <a:close/>
              </a:path>
            </a:pathLst>
          </a:custGeom>
          <a:blipFill>
            <a:blip r:embed="rId4"/>
            <a:stretch>
              <a:fillRect t="-72" b="-72"/>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659092" y="3796806"/>
            <a:ext cx="10546518" cy="6223339"/>
          </a:xfrm>
          <a:custGeom>
            <a:avLst/>
            <a:gdLst/>
            <a:ahLst/>
            <a:cxnLst/>
            <a:rect l="l" t="t" r="r" b="b"/>
            <a:pathLst>
              <a:path w="10546518" h="6223339">
                <a:moveTo>
                  <a:pt x="0" y="0"/>
                </a:moveTo>
                <a:lnTo>
                  <a:pt x="10546519" y="0"/>
                </a:lnTo>
                <a:lnTo>
                  <a:pt x="10546519" y="6223339"/>
                </a:lnTo>
                <a:lnTo>
                  <a:pt x="0" y="6223339"/>
                </a:lnTo>
                <a:lnTo>
                  <a:pt x="0" y="0"/>
                </a:lnTo>
                <a:close/>
              </a:path>
            </a:pathLst>
          </a:custGeom>
          <a:blipFill>
            <a:blip r:embed="rId4"/>
            <a:stretch>
              <a:fillRect r="-2400"/>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754111" y="3813253"/>
            <a:ext cx="10701829" cy="6207061"/>
          </a:xfrm>
          <a:custGeom>
            <a:avLst/>
            <a:gdLst/>
            <a:ahLst/>
            <a:cxnLst/>
            <a:rect l="l" t="t" r="r" b="b"/>
            <a:pathLst>
              <a:path w="10701829" h="6207061">
                <a:moveTo>
                  <a:pt x="0" y="0"/>
                </a:moveTo>
                <a:lnTo>
                  <a:pt x="10701829" y="0"/>
                </a:lnTo>
                <a:lnTo>
                  <a:pt x="10701829" y="6207060"/>
                </a:lnTo>
                <a:lnTo>
                  <a:pt x="0" y="6207060"/>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8869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071056" y="3618372"/>
            <a:ext cx="12067938" cy="6516687"/>
          </a:xfrm>
          <a:custGeom>
            <a:avLst/>
            <a:gdLst/>
            <a:ahLst/>
            <a:cxnLst/>
            <a:rect l="l" t="t" r="r" b="b"/>
            <a:pathLst>
              <a:path w="12067938" h="6516687">
                <a:moveTo>
                  <a:pt x="0" y="0"/>
                </a:moveTo>
                <a:lnTo>
                  <a:pt x="12067938" y="0"/>
                </a:lnTo>
                <a:lnTo>
                  <a:pt x="12067938" y="6516687"/>
                </a:lnTo>
                <a:lnTo>
                  <a:pt x="0" y="6516687"/>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Hồ Thanh Hòa:</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100234"/>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9761124">
            <a:off x="15616766" y="-6357033"/>
            <a:ext cx="12554127" cy="13640404"/>
            <a:chOff x="-41910" y="-111760"/>
            <a:chExt cx="5331460" cy="5792778"/>
          </a:xfrm>
        </p:grpSpPr>
        <p:sp>
          <p:nvSpPr>
            <p:cNvPr id="6" name="Freeform 6"/>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7" name="Group 7"/>
          <p:cNvGrpSpPr/>
          <p:nvPr/>
        </p:nvGrpSpPr>
        <p:grpSpPr>
          <a:xfrm rot="-9761124">
            <a:off x="-10743174" y="2022279"/>
            <a:ext cx="12554127" cy="13640404"/>
            <a:chOff x="-41910" y="-111760"/>
            <a:chExt cx="5331460" cy="5792778"/>
          </a:xfrm>
        </p:grpSpPr>
        <p:sp>
          <p:nvSpPr>
            <p:cNvPr id="8" name="Freeform 8"/>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aphicFrame>
        <p:nvGraphicFramePr>
          <p:cNvPr id="9" name="Table 9"/>
          <p:cNvGraphicFramePr>
            <a:graphicFrameLocks noGrp="1"/>
          </p:cNvGraphicFramePr>
          <p:nvPr/>
        </p:nvGraphicFramePr>
        <p:xfrm>
          <a:off x="1856584" y="1647634"/>
          <a:ext cx="15658722" cy="8594470"/>
        </p:xfrm>
        <a:graphic>
          <a:graphicData uri="http://schemas.openxmlformats.org/drawingml/2006/table">
            <a:tbl>
              <a:tblPr/>
              <a:tblGrid>
                <a:gridCol w="1495259"/>
                <a:gridCol w="5384958"/>
                <a:gridCol w="5575764"/>
                <a:gridCol w="3202741"/>
              </a:tblGrid>
              <a:tr h="1217994">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STT</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Họ và tên</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4060"/>
                        </a:lnSpc>
                        <a:spcBef>
                          <a:spcPct val="0"/>
                        </a:spcBef>
                        <a:defRPr/>
                      </a:pPr>
                      <a:r>
                        <a:rPr lang="en-US" sz="29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Nhiệm vụ</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Mức độ hoàn thành</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91601">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Nguyễn Thị Kim Tuyết </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23736051</a:t>
                      </a:r>
                      <a:endPar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A:truy vấn nhóm và cá nhân,ppt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B:9,3I,7I</a:t>
                      </a:r>
                      <a:endPar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291601">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Hồ Thanh Hoà</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23658201</a:t>
                      </a:r>
                      <a:endPar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A:truy vấn nhóm và cá nhân,word</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B:3,7,1I,6I</a:t>
                      </a:r>
                      <a:endPar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3</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Đặng Hoàng Yến Như (NT)</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23657621</a:t>
                      </a:r>
                      <a:endPar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940"/>
                        </a:lnSpc>
                        <a:defRPr/>
                      </a:pPr>
                      <a:r>
                        <a:rPr lang="en-US" sz="2100" b="1">
                          <a:solidFill>
                            <a:srgbClr val="FFFFFF"/>
                          </a:solidFill>
                          <a:latin typeface="Arimo Bold" panose="020B0704020202020204"/>
                          <a:ea typeface="Arimo Bold" panose="020B0704020202020204"/>
                          <a:cs typeface="Arimo Bold" panose="020B0704020202020204"/>
                          <a:sym typeface="Arimo Bold" panose="020B0704020202020204"/>
                        </a:rPr>
                        <a:t>Phần A:Xây dựng mô hình ER,ERD,truy vấn cá nhân, word</a:t>
                      </a:r>
                      <a:endParaRPr lang="en-US" sz="1100"/>
                    </a:p>
                    <a:p>
                      <a:pPr marL="0" lvl="0" indent="0" algn="l">
                        <a:lnSpc>
                          <a:spcPts val="2940"/>
                        </a:lnSpc>
                        <a:spcBef>
                          <a:spcPct val="0"/>
                        </a:spcBef>
                      </a:pPr>
                      <a:r>
                        <a:rPr lang="en-US" sz="2100" b="1">
                          <a:solidFill>
                            <a:srgbClr val="FFFFFF"/>
                          </a:solidFill>
                          <a:latin typeface="Arimo Bold" panose="020B0704020202020204"/>
                          <a:ea typeface="Arimo Bold" panose="020B0704020202020204"/>
                          <a:cs typeface="Arimo Bold" panose="020B0704020202020204"/>
                          <a:sym typeface="Arimo Bold" panose="020B0704020202020204"/>
                        </a:rPr>
                        <a:t>Phần B:1,5,10,4I</a:t>
                      </a:r>
                      <a:endParaRPr lang="en-US" sz="2100" b="1">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4</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Trần Huy Hoàn</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23667861</a:t>
                      </a:r>
                      <a:endPar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A:cài đặt CSDL,truy vấn cá nhân, 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B:2,6,11,5I</a:t>
                      </a:r>
                      <a:endPar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597758">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5</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220"/>
                        </a:lnSpc>
                        <a:spcBef>
                          <a:spcPct val="0"/>
                        </a:spcBef>
                        <a:defRPr/>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Nguyễn Thị Ngọc Nhi</a:t>
                      </a:r>
                      <a:endParaRPr lang="en-US" sz="1100"/>
                    </a:p>
                    <a:p>
                      <a:pPr marL="0" lvl="0" indent="0" algn="ctr">
                        <a:lnSpc>
                          <a:spcPts val="3220"/>
                        </a:lnSpc>
                        <a:spcBef>
                          <a:spcPct val="0"/>
                        </a:spcBef>
                      </a:pPr>
                      <a:r>
                        <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rPr>
                        <a:t>23736271</a:t>
                      </a:r>
                      <a:endParaRPr lang="en-US" sz="23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A:chuyển đổi sang lược đồ quan hệ, truy vấn cá nhân, ppt</a:t>
                      </a:r>
                      <a:endParaRPr lang="en-US" sz="1100"/>
                    </a:p>
                    <a:p>
                      <a:pPr marL="0" lvl="0" indent="0" algn="l">
                        <a:lnSpc>
                          <a:spcPts val="2940"/>
                        </a:lnSpc>
                        <a:spcBef>
                          <a:spcPct val="0"/>
                        </a:spcBef>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Phần B:4,8,2I</a:t>
                      </a:r>
                      <a:endPar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2940"/>
                        </a:lnSpc>
                        <a:spcBef>
                          <a:spcPct val="0"/>
                        </a:spcBef>
                        <a:defRPr/>
                      </a:pPr>
                      <a:r>
                        <a:rPr lang="en-US" sz="2100" b="1" u="none" strike="noStrike">
                          <a:solidFill>
                            <a:srgbClr val="FFFFFF"/>
                          </a:solidFill>
                          <a:latin typeface="Arimo Bold" panose="020B0704020202020204"/>
                          <a:ea typeface="Arimo Bold" panose="020B0704020202020204"/>
                          <a:cs typeface="Arimo Bold" panose="020B0704020202020204"/>
                          <a:sym typeface="Arimo Bold" panose="020B0704020202020204"/>
                        </a:rPr>
                        <a:t>100%</a:t>
                      </a:r>
                      <a:endParaRPr lang="en-US" sz="1100"/>
                    </a:p>
                  </a:txBody>
                  <a:tcPr marL="190500" marR="190500" marT="190500" marB="19050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10" name="TextBox 10"/>
          <p:cNvSpPr txBox="1"/>
          <p:nvPr/>
        </p:nvSpPr>
        <p:spPr>
          <a:xfrm>
            <a:off x="7079613" y="16665"/>
            <a:ext cx="5839489" cy="1630969"/>
          </a:xfrm>
          <a:prstGeom prst="rect">
            <a:avLst/>
          </a:prstGeom>
        </p:spPr>
        <p:txBody>
          <a:bodyPr lIns="0" tIns="0" rIns="0" bIns="0" rtlCol="0" anchor="t">
            <a:spAutoFit/>
          </a:bodyPr>
          <a:lstStyle/>
          <a:p>
            <a:pPr algn="ctr">
              <a:lnSpc>
                <a:spcPts val="11200"/>
              </a:lnSpc>
            </a:pPr>
            <a:r>
              <a:rPr lang="en-US" sz="8000">
                <a:solidFill>
                  <a:srgbClr val="FFF6DC"/>
                </a:solidFill>
                <a:latin typeface="Baloo" panose="03080902040302020200"/>
                <a:ea typeface="Baloo" panose="03080902040302020200"/>
                <a:cs typeface="Baloo" panose="03080902040302020200"/>
                <a:sym typeface="Baloo" panose="03080902040302020200"/>
              </a:rPr>
              <a:t>PHÂN CÔNG</a:t>
            </a:r>
            <a:endParaRPr lang="en-US" sz="8000">
              <a:solidFill>
                <a:srgbClr val="FFF6DC"/>
              </a:solidFill>
              <a:latin typeface="Baloo" panose="03080902040302020200"/>
              <a:ea typeface="Baloo" panose="03080902040302020200"/>
              <a:cs typeface="Baloo" panose="03080902040302020200"/>
              <a:sym typeface="Baloo" panose="03080902040302020200"/>
            </a:endParaRPr>
          </a:p>
          <a:p>
            <a:pPr algn="ctr">
              <a:lnSpc>
                <a:spcPts val="11200"/>
              </a:lnSpc>
            </a:pPr>
            <a:endParaRPr lang="en-US" sz="8000">
              <a:solidFill>
                <a:srgbClr val="FFF6DC"/>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561469" y="3618372"/>
            <a:ext cx="9087113" cy="6520004"/>
          </a:xfrm>
          <a:custGeom>
            <a:avLst/>
            <a:gdLst/>
            <a:ahLst/>
            <a:cxnLst/>
            <a:rect l="l" t="t" r="r" b="b"/>
            <a:pathLst>
              <a:path w="9087113" h="6520004">
                <a:moveTo>
                  <a:pt x="0" y="0"/>
                </a:moveTo>
                <a:lnTo>
                  <a:pt x="9087113" y="0"/>
                </a:lnTo>
                <a:lnTo>
                  <a:pt x="9087113" y="6520004"/>
                </a:lnTo>
                <a:lnTo>
                  <a:pt x="0" y="6520004"/>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Hồ Thanh Hòa:</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Freeform 10"/>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4168668" y="3807482"/>
            <a:ext cx="10247812" cy="6238355"/>
          </a:xfrm>
          <a:custGeom>
            <a:avLst/>
            <a:gdLst/>
            <a:ahLst/>
            <a:cxnLst/>
            <a:rect l="l" t="t" r="r" b="b"/>
            <a:pathLst>
              <a:path w="10247812" h="6238355">
                <a:moveTo>
                  <a:pt x="0" y="0"/>
                </a:moveTo>
                <a:lnTo>
                  <a:pt x="10247812" y="0"/>
                </a:lnTo>
                <a:lnTo>
                  <a:pt x="10247812" y="6238355"/>
                </a:lnTo>
                <a:lnTo>
                  <a:pt x="0" y="6238355"/>
                </a:lnTo>
                <a:lnTo>
                  <a:pt x="0" y="0"/>
                </a:lnTo>
                <a:close/>
              </a:path>
            </a:pathLst>
          </a:custGeom>
          <a:blipFill>
            <a:blip r:embed="rId4"/>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4.1</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379537" y="126325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hỏi cá nhân: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TextBox 14"/>
          <p:cNvSpPr txBox="1"/>
          <p:nvPr/>
        </p:nvSpPr>
        <p:spPr>
          <a:xfrm>
            <a:off x="269649" y="273138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Ngọc Nhi:</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sp>
        <p:nvSpPr>
          <p:cNvPr id="6" name="Freeform 6"/>
          <p:cNvSpPr/>
          <p:nvPr/>
        </p:nvSpPr>
        <p:spPr>
          <a:xfrm>
            <a:off x="4733482" y="8696758"/>
            <a:ext cx="9384228" cy="1177294"/>
          </a:xfrm>
          <a:custGeom>
            <a:avLst/>
            <a:gdLst/>
            <a:ahLst/>
            <a:cxnLst/>
            <a:rect l="l" t="t" r="r" b="b"/>
            <a:pathLst>
              <a:path w="9384228" h="1177294">
                <a:moveTo>
                  <a:pt x="0" y="0"/>
                </a:moveTo>
                <a:lnTo>
                  <a:pt x="9384228" y="0"/>
                </a:lnTo>
                <a:lnTo>
                  <a:pt x="9384228" y="1177294"/>
                </a:lnTo>
                <a:lnTo>
                  <a:pt x="0" y="1177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8726291" y="2338451"/>
            <a:ext cx="12764448" cy="12469509"/>
            <a:chOff x="-41910" y="-111760"/>
            <a:chExt cx="5331460" cy="5208270"/>
          </a:xfrm>
        </p:grpSpPr>
        <p:sp>
          <p:nvSpPr>
            <p:cNvPr id="8" name="Freeform 8"/>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1"/>
              <a:stretch>
                <a:fillRect l="-22624" r="-22624"/>
              </a:stretch>
            </a:blipFill>
          </p:spPr>
        </p:sp>
      </p:grpSp>
      <p:grpSp>
        <p:nvGrpSpPr>
          <p:cNvPr id="9" name="Group 9"/>
          <p:cNvGrpSpPr/>
          <p:nvPr/>
        </p:nvGrpSpPr>
        <p:grpSpPr>
          <a:xfrm rot="-9761124">
            <a:off x="15158290" y="-5325461"/>
            <a:ext cx="12554127" cy="13640404"/>
            <a:chOff x="-41910" y="-111760"/>
            <a:chExt cx="5331460" cy="5792778"/>
          </a:xfrm>
        </p:grpSpPr>
        <p:sp>
          <p:nvSpPr>
            <p:cNvPr id="10" name="Freeform 10"/>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11" name="TextBox 11"/>
          <p:cNvSpPr txBox="1"/>
          <p:nvPr/>
        </p:nvSpPr>
        <p:spPr>
          <a:xfrm>
            <a:off x="2669814" y="1969516"/>
            <a:ext cx="7838969" cy="899795"/>
          </a:xfrm>
          <a:prstGeom prst="rect">
            <a:avLst/>
          </a:prstGeom>
        </p:spPr>
        <p:txBody>
          <a:bodyPr lIns="0" tIns="0" rIns="0" bIns="0" rtlCol="0" anchor="t">
            <a:spAutoFit/>
          </a:bodyPr>
          <a:lstStyle/>
          <a:p>
            <a:pPr algn="l">
              <a:lnSpc>
                <a:spcPts val="6790"/>
              </a:lnSpc>
            </a:pPr>
            <a:r>
              <a:rPr lang="en-US" sz="7000">
                <a:solidFill>
                  <a:srgbClr val="FFFFFF"/>
                </a:solidFill>
                <a:latin typeface="Sigmar One" panose="00000500000000000000"/>
                <a:ea typeface="Sigmar One" panose="00000500000000000000"/>
                <a:cs typeface="Sigmar One" panose="00000500000000000000"/>
                <a:sym typeface="Sigmar One" panose="00000500000000000000"/>
              </a:rPr>
              <a:t>Phần B</a:t>
            </a:r>
            <a:endParaRPr lang="en-US" sz="7000">
              <a:solidFill>
                <a:srgbClr val="FFFFFF"/>
              </a:solidFill>
              <a:latin typeface="Sigmar One" panose="00000500000000000000"/>
              <a:ea typeface="Sigmar One" panose="00000500000000000000"/>
              <a:cs typeface="Sigmar One" panose="00000500000000000000"/>
              <a:sym typeface="Sigmar One" panose="00000500000000000000"/>
            </a:endParaRPr>
          </a:p>
        </p:txBody>
      </p:sp>
      <p:sp>
        <p:nvSpPr>
          <p:cNvPr id="12" name="TextBox 12"/>
          <p:cNvSpPr txBox="1"/>
          <p:nvPr/>
        </p:nvSpPr>
        <p:spPr>
          <a:xfrm>
            <a:off x="4026515" y="3271817"/>
            <a:ext cx="10234969" cy="3404449"/>
          </a:xfrm>
          <a:prstGeom prst="rect">
            <a:avLst/>
          </a:prstGeom>
        </p:spPr>
        <p:txBody>
          <a:bodyPr lIns="0" tIns="0" rIns="0" bIns="0" rtlCol="0" anchor="t">
            <a:spAutoFit/>
          </a:bodyPr>
          <a:lstStyle/>
          <a:p>
            <a:pPr algn="ctr">
              <a:lnSpc>
                <a:spcPts val="13870"/>
              </a:lnSpc>
              <a:spcBef>
                <a:spcPct val="0"/>
              </a:spcBef>
            </a:pPr>
            <a:r>
              <a:rPr lang="en-US" sz="8835" b="1">
                <a:solidFill>
                  <a:srgbClr val="FFFFFF"/>
                </a:solidFill>
                <a:latin typeface="Open Sans 2 Bold"/>
                <a:ea typeface="Open Sans 2 Bold"/>
                <a:cs typeface="Open Sans 2 Bold"/>
                <a:sym typeface="Open Sans 2 Bold"/>
              </a:rPr>
              <a:t>Chuẩn hóa dữ liệu</a:t>
            </a:r>
            <a:endParaRPr lang="en-US" sz="8835" b="1">
              <a:solidFill>
                <a:srgbClr val="FFFFFF"/>
              </a:solidFill>
              <a:latin typeface="Open Sans 2 Bold"/>
              <a:ea typeface="Open Sans 2 Bold"/>
              <a:cs typeface="Open Sans 2 Bold"/>
              <a:sym typeface="Open Sans 2 Bold"/>
            </a:endParaRPr>
          </a:p>
          <a:p>
            <a:pPr algn="ctr">
              <a:lnSpc>
                <a:spcPts val="13870"/>
              </a:lnSpc>
              <a:spcBef>
                <a:spcPct val="0"/>
              </a:spcBef>
            </a:pPr>
            <a:r>
              <a:rPr lang="en-US" sz="8835" b="1">
                <a:solidFill>
                  <a:srgbClr val="FFFFFF"/>
                </a:solidFill>
                <a:latin typeface="Open Sans 2 Bold"/>
                <a:ea typeface="Open Sans 2 Bold"/>
                <a:cs typeface="Open Sans 2 Bold"/>
                <a:sym typeface="Open Sans 2 Bold"/>
              </a:rPr>
              <a:t>cá nhân</a:t>
            </a:r>
            <a:endParaRPr lang="en-US" sz="8835" b="1">
              <a:solidFill>
                <a:srgbClr val="FFFFFF"/>
              </a:solidFill>
              <a:latin typeface="Open Sans 2 Bold"/>
              <a:ea typeface="Open Sans 2 Bold"/>
              <a:cs typeface="Open Sans 2 Bold"/>
              <a:sym typeface="Open Sans 2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688121" y="2815996"/>
            <a:ext cx="16911757" cy="6758809"/>
          </a:xfrm>
          <a:prstGeom prst="rect">
            <a:avLst/>
          </a:prstGeom>
        </p:spPr>
        <p:txBody>
          <a:bodyPr lIns="0" tIns="0" rIns="0" bIns="0" rtlCol="0" anchor="t">
            <a:spAutoFit/>
          </a:bodyPr>
          <a:lstStyle/>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1/ Cho lược đồ CSDL</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Q(TENTAU,LOAITAU,MACHUYEN,LUONGHANG,BENCANG,NGAY)</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F={TENTAU → LOAITAU</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MACHUYEN → TENTAU, LUONGHANG</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 TENTAU,NGAY → BENCANG, MACHUYEN}</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a) Hãy tìm tập phủ tối thiểu của F</a:t>
            </a:r>
            <a:endParaRPr lang="en-US" sz="4280">
              <a:solidFill>
                <a:srgbClr val="FFFFFF"/>
              </a:solidFill>
              <a:latin typeface="Arimo" panose="020B0604020202020204"/>
              <a:ea typeface="Arimo" panose="020B0604020202020204"/>
              <a:cs typeface="Arimo" panose="020B0604020202020204"/>
              <a:sym typeface="Arimo" panose="020B0604020202020204"/>
            </a:endParaRPr>
          </a:p>
          <a:p>
            <a:pPr algn="l">
              <a:lnSpc>
                <a:spcPts val="5990"/>
              </a:lnSpc>
              <a:spcBef>
                <a:spcPct val="0"/>
              </a:spcBef>
            </a:pPr>
            <a:r>
              <a:rPr lang="en-US" sz="4280">
                <a:solidFill>
                  <a:srgbClr val="FFFFFF"/>
                </a:solidFill>
                <a:latin typeface="Arimo" panose="020B0604020202020204"/>
                <a:ea typeface="Arimo" panose="020B0604020202020204"/>
                <a:cs typeface="Arimo" panose="020B0604020202020204"/>
                <a:sym typeface="Arimo" panose="020B0604020202020204"/>
              </a:rPr>
              <a:t>b</a:t>
            </a:r>
            <a:r>
              <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rPr>
              <a:t>) Tìm tất cả các khóa của Q</a:t>
            </a:r>
            <a:endPar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endParaRPr>
          </a:p>
          <a:p>
            <a:pPr algn="l">
              <a:lnSpc>
                <a:spcPts val="5990"/>
              </a:lnSpc>
              <a:spcBef>
                <a:spcPct val="0"/>
              </a:spcBef>
            </a:pPr>
            <a:endPar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endParaRPr>
          </a:p>
          <a:p>
            <a:pPr algn="l">
              <a:lnSpc>
                <a:spcPts val="5990"/>
              </a:lnSpc>
              <a:spcBef>
                <a:spcPct val="0"/>
              </a:spcBef>
            </a:pPr>
            <a:endParaRPr lang="en-US" sz="4280" i="1">
              <a:solidFill>
                <a:srgbClr val="FFFFFF"/>
              </a:solidFill>
              <a:latin typeface="Arimo Italics" panose="020B0604020202090204"/>
              <a:ea typeface="Arimo Italics" panose="020B0604020202090204"/>
              <a:cs typeface="Arimo Italics" panose="020B0604020202090204"/>
              <a:sym typeface="Arimo Italics" panose="020B060402020209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4772879" y="765573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502920" y="1906905"/>
            <a:ext cx="8797290" cy="9584690"/>
          </a:xfrm>
          <a:prstGeom prst="rect">
            <a:avLst/>
          </a:prstGeom>
        </p:spPr>
        <p:txBody>
          <a:bodyPr lIns="0" tIns="0" rIns="0" bIns="0" rtlCol="0" anchor="t">
            <a:noAutofit/>
          </a:bodyPr>
          <a:lstStyle/>
          <a:p>
            <a:pPr algn="l">
              <a:lnSpc>
                <a:spcPts val="5320"/>
              </a:lnSpc>
              <a:spcBef>
                <a:spcPct val="0"/>
              </a:spcBef>
            </a:pPr>
            <a:r>
              <a:rPr lang="en-US" altLang="en-US" sz="2800">
                <a:solidFill>
                  <a:schemeClr val="bg1"/>
                </a:solidFill>
              </a:rPr>
              <a:t>Tập phụ thuộc hàm (F):</a:t>
            </a:r>
            <a:endParaRPr lang="en-US" altLang="en-US" sz="2800">
              <a:solidFill>
                <a:schemeClr val="bg1"/>
              </a:solidFill>
            </a:endParaRPr>
          </a:p>
          <a:p>
            <a:pPr algn="l">
              <a:lnSpc>
                <a:spcPts val="5320"/>
              </a:lnSpc>
              <a:spcBef>
                <a:spcPct val="0"/>
              </a:spcBef>
            </a:pPr>
            <a:r>
              <a:rPr lang="en-US" altLang="en-US" sz="2800">
                <a:solidFill>
                  <a:schemeClr val="bg1"/>
                </a:solidFill>
              </a:rPr>
              <a:t>●F1: TENTAU→LOAITAU</a:t>
            </a:r>
            <a:endParaRPr lang="en-US" altLang="en-US" sz="2800">
              <a:solidFill>
                <a:schemeClr val="bg1"/>
              </a:solidFill>
            </a:endParaRPr>
          </a:p>
          <a:p>
            <a:pPr algn="l">
              <a:lnSpc>
                <a:spcPts val="5320"/>
              </a:lnSpc>
              <a:spcBef>
                <a:spcPct val="0"/>
              </a:spcBef>
            </a:pPr>
            <a:r>
              <a:rPr lang="en-US" altLang="en-US" sz="2800">
                <a:solidFill>
                  <a:schemeClr val="bg1"/>
                </a:solidFill>
              </a:rPr>
              <a:t>●F2: MACHUYEN→TENTAU,LUONGHANG</a:t>
            </a:r>
            <a:endParaRPr lang="en-US" altLang="en-US" sz="2800">
              <a:solidFill>
                <a:schemeClr val="bg1"/>
              </a:solidFill>
            </a:endParaRPr>
          </a:p>
          <a:p>
            <a:pPr algn="l">
              <a:lnSpc>
                <a:spcPts val="5320"/>
              </a:lnSpc>
              <a:spcBef>
                <a:spcPct val="0"/>
              </a:spcBef>
            </a:pPr>
            <a:r>
              <a:rPr lang="en-US" altLang="en-US" sz="2800">
                <a:solidFill>
                  <a:schemeClr val="bg1"/>
                </a:solidFill>
              </a:rPr>
              <a:t>●F3: TENTAU,NGAY→BENCANG,MACHUYEN</a:t>
            </a:r>
            <a:endParaRPr lang="en-US" altLang="en-US" sz="2800">
              <a:solidFill>
                <a:schemeClr val="bg1"/>
              </a:solidFill>
            </a:endParaRPr>
          </a:p>
          <a:p>
            <a:pPr algn="l">
              <a:lnSpc>
                <a:spcPts val="5320"/>
              </a:lnSpc>
              <a:spcBef>
                <a:spcPct val="0"/>
              </a:spcBef>
            </a:pPr>
            <a:r>
              <a:rPr lang="en-US" altLang="en-US" sz="2800">
                <a:solidFill>
                  <a:schemeClr val="bg1"/>
                </a:solidFill>
              </a:rPr>
              <a:t>Các b</a:t>
            </a:r>
            <a:r>
              <a:rPr lang="en-US" altLang="en-US" sz="2800">
                <a:solidFill>
                  <a:schemeClr val="bg1"/>
                </a:solidFill>
              </a:rPr>
              <a:t>ư</a:t>
            </a:r>
            <a:r>
              <a:rPr lang="en-US" altLang="en-US" sz="2800">
                <a:solidFill>
                  <a:schemeClr val="bg1"/>
                </a:solidFill>
              </a:rPr>
              <a:t>ớc xác </a:t>
            </a:r>
            <a:r>
              <a:rPr lang="en-US" altLang="en-US" sz="2800">
                <a:solidFill>
                  <a:schemeClr val="bg1"/>
                </a:solidFill>
              </a:rPr>
              <a:t>đ</a:t>
            </a:r>
            <a:r>
              <a:rPr lang="en-US" altLang="en-US" sz="2800">
                <a:solidFill>
                  <a:schemeClr val="bg1"/>
                </a:solidFill>
              </a:rPr>
              <a:t>ịnh khóa</a:t>
            </a:r>
            <a:endParaRPr lang="en-US" altLang="en-US" sz="2800">
              <a:solidFill>
                <a:schemeClr val="bg1"/>
              </a:solidFill>
            </a:endParaRPr>
          </a:p>
          <a:p>
            <a:pPr algn="l">
              <a:lnSpc>
                <a:spcPts val="5320"/>
              </a:lnSpc>
              <a:spcBef>
                <a:spcPct val="0"/>
              </a:spcBef>
            </a:pPr>
            <a:r>
              <a:rPr lang="en-US" altLang="en-US" sz="2800">
                <a:solidFill>
                  <a:schemeClr val="bg1"/>
                </a:solidFill>
              </a:rPr>
              <a:t>B</a:t>
            </a:r>
            <a:r>
              <a:rPr lang="en-US" altLang="en-US" sz="2800">
                <a:solidFill>
                  <a:schemeClr val="bg1"/>
                </a:solidFill>
              </a:rPr>
              <a:t>ư</a:t>
            </a:r>
            <a:r>
              <a:rPr lang="en-US" altLang="en-US" sz="2800">
                <a:solidFill>
                  <a:schemeClr val="bg1"/>
                </a:solidFill>
              </a:rPr>
              <a:t>ớc 1: Tìm thuộc tính nguồn (TN)</a:t>
            </a:r>
            <a:endParaRPr lang="en-US" altLang="en-US" sz="2800">
              <a:solidFill>
                <a:schemeClr val="bg1"/>
              </a:solidFill>
            </a:endParaRPr>
          </a:p>
          <a:p>
            <a:pPr algn="l">
              <a:lnSpc>
                <a:spcPts val="5320"/>
              </a:lnSpc>
              <a:spcBef>
                <a:spcPct val="0"/>
              </a:spcBef>
            </a:pPr>
            <a:r>
              <a:rPr lang="en-US" altLang="en-US" sz="2800">
                <a:solidFill>
                  <a:schemeClr val="bg1"/>
                </a:solidFill>
              </a:rPr>
              <a:t>Thuộc tính chỉ xuất hiện ở vế trái:</a:t>
            </a:r>
            <a:endParaRPr lang="en-US" altLang="en-US" sz="2800">
              <a:solidFill>
                <a:schemeClr val="bg1"/>
              </a:solidFill>
            </a:endParaRPr>
          </a:p>
          <a:p>
            <a:pPr algn="l">
              <a:lnSpc>
                <a:spcPts val="5320"/>
              </a:lnSpc>
              <a:spcBef>
                <a:spcPct val="0"/>
              </a:spcBef>
            </a:pPr>
            <a:r>
              <a:rPr lang="en-US" altLang="en-US" sz="2800">
                <a:solidFill>
                  <a:schemeClr val="bg1"/>
                </a:solidFill>
              </a:rPr>
              <a:t> → TN={NGAY}TN = \{NGAY\}TN={NGAY}</a:t>
            </a:r>
            <a:endParaRPr lang="en-US" altLang="en-US" sz="2800">
              <a:solidFill>
                <a:schemeClr val="bg1"/>
              </a:solidFill>
            </a:endParaRPr>
          </a:p>
          <a:p>
            <a:pPr algn="l">
              <a:lnSpc>
                <a:spcPts val="5320"/>
              </a:lnSpc>
              <a:spcBef>
                <a:spcPct val="0"/>
              </a:spcBef>
            </a:pPr>
            <a:r>
              <a:rPr lang="en-US" altLang="en-US" sz="2800">
                <a:solidFill>
                  <a:schemeClr val="bg1"/>
                </a:solidFill>
              </a:rPr>
              <a:t>B</a:t>
            </a:r>
            <a:r>
              <a:rPr lang="en-US" altLang="en-US" sz="2800">
                <a:solidFill>
                  <a:schemeClr val="bg1"/>
                </a:solidFill>
              </a:rPr>
              <a:t>ư</a:t>
            </a:r>
            <a:r>
              <a:rPr lang="en-US" altLang="en-US" sz="2800">
                <a:solidFill>
                  <a:schemeClr val="bg1"/>
                </a:solidFill>
              </a:rPr>
              <a:t>ớc 2: Tìm tập trung gian (TG)</a:t>
            </a:r>
            <a:endParaRPr lang="en-US" altLang="en-US" sz="2800">
              <a:solidFill>
                <a:schemeClr val="bg1"/>
              </a:solidFill>
            </a:endParaRPr>
          </a:p>
          <a:p>
            <a:pPr algn="l">
              <a:lnSpc>
                <a:spcPts val="5320"/>
              </a:lnSpc>
              <a:spcBef>
                <a:spcPct val="0"/>
              </a:spcBef>
            </a:pPr>
            <a:r>
              <a:rPr lang="en-US" altLang="en-US" sz="2800">
                <a:solidFill>
                  <a:schemeClr val="bg1"/>
                </a:solidFill>
              </a:rPr>
              <a:t>TG gồm thuộc tính vừa nằm vế trái vừa nằm vế phải:</a:t>
            </a:r>
            <a:endParaRPr lang="en-US" altLang="en-US" sz="2800">
              <a:solidFill>
                <a:schemeClr val="bg1"/>
              </a:solidFill>
            </a:endParaRPr>
          </a:p>
          <a:p>
            <a:pPr algn="l">
              <a:lnSpc>
                <a:spcPts val="5320"/>
              </a:lnSpc>
              <a:spcBef>
                <a:spcPct val="0"/>
              </a:spcBef>
            </a:pPr>
            <a:r>
              <a:rPr lang="en-US" altLang="en-US" sz="2800">
                <a:solidFill>
                  <a:schemeClr val="bg1"/>
                </a:solidFill>
              </a:rPr>
              <a:t> → TG={TENTAU,MACHUYEN}</a:t>
            </a:r>
            <a:endParaRPr lang="en-US" altLang="en-US" sz="2800">
              <a:solidFill>
                <a:schemeClr val="bg1"/>
              </a:solidFill>
            </a:endParaRPr>
          </a:p>
          <a:p>
            <a:pPr algn="l">
              <a:lnSpc>
                <a:spcPts val="5320"/>
              </a:lnSpc>
              <a:spcBef>
                <a:spcPct val="0"/>
              </a:spcBef>
            </a:pPr>
            <a:r>
              <a:rPr lang="en-US" altLang="en-US" sz="2800">
                <a:solidFill>
                  <a:schemeClr val="bg1"/>
                </a:solidFill>
              </a:rPr>
              <a:t>B</a:t>
            </a:r>
            <a:r>
              <a:rPr lang="en-US" altLang="en-US" sz="2800">
                <a:solidFill>
                  <a:schemeClr val="bg1"/>
                </a:solidFill>
              </a:rPr>
              <a:t>ư</a:t>
            </a:r>
            <a:r>
              <a:rPr lang="en-US" altLang="en-US" sz="2800">
                <a:solidFill>
                  <a:schemeClr val="bg1"/>
                </a:solidFill>
              </a:rPr>
              <a:t>ớc 3: Tìm các tập con Xi của TG</a:t>
            </a:r>
            <a:endParaRPr lang="en-US" altLang="en-US" sz="2800">
              <a:solidFill>
                <a:schemeClr val="bg1"/>
              </a:solidFill>
            </a:endParaRPr>
          </a:p>
          <a:p>
            <a:pPr algn="l">
              <a:lnSpc>
                <a:spcPts val="5320"/>
              </a:lnSpc>
              <a:spcBef>
                <a:spcPct val="0"/>
              </a:spcBef>
            </a:pPr>
            <a:r>
              <a:rPr lang="en-US" altLang="en-US" sz="2800">
                <a:solidFill>
                  <a:schemeClr val="bg1"/>
                </a:solidFill>
              </a:rPr>
              <a:t>Xi1={TENTAU}</a:t>
            </a:r>
            <a:endParaRPr lang="en-US" altLang="en-US" sz="2800">
              <a:solidFill>
                <a:schemeClr val="bg1"/>
              </a:solidFill>
            </a:endParaRPr>
          </a:p>
          <a:p>
            <a:pPr algn="l">
              <a:lnSpc>
                <a:spcPts val="5320"/>
              </a:lnSpc>
              <a:spcBef>
                <a:spcPct val="0"/>
              </a:spcBef>
            </a:pPr>
            <a:r>
              <a:rPr lang="en-US" altLang="en-US" sz="2800">
                <a:solidFill>
                  <a:schemeClr val="bg1"/>
                </a:solidFill>
              </a:rPr>
              <a:t>Xi2={MACHUYEN}</a:t>
            </a:r>
            <a:endParaRPr lang="en-US" altLang="en-US" sz="2800">
              <a:solidFill>
                <a:schemeClr val="bg1"/>
              </a:solidFill>
            </a:endParaRPr>
          </a:p>
        </p:txBody>
      </p:sp>
      <p:sp>
        <p:nvSpPr>
          <p:cNvPr id="12" name="TextBox 12"/>
          <p:cNvSpPr txBox="1"/>
          <p:nvPr/>
        </p:nvSpPr>
        <p:spPr>
          <a:xfrm>
            <a:off x="9600960" y="1714198"/>
            <a:ext cx="7750016" cy="9685655"/>
          </a:xfrm>
          <a:prstGeom prst="rect">
            <a:avLst/>
          </a:prstGeom>
        </p:spPr>
        <p:txBody>
          <a:bodyPr lIns="0" tIns="0" rIns="0" bIns="0" rtlCol="0" anchor="t">
            <a:spAutoFit/>
          </a:bodyPr>
          <a:lstStyle/>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B</a:t>
            </a:r>
            <a:r>
              <a:rPr lang="en-US" altLang="en-US" sz="2800">
                <a:solidFill>
                  <a:srgbClr val="FFFFFF"/>
                </a:solidFill>
                <a:latin typeface="Arimo" panose="020B0604020202020204"/>
                <a:ea typeface="Arimo" panose="020B0604020202020204"/>
                <a:cs typeface="Arimo" panose="020B0604020202020204"/>
                <a:sym typeface="Arimo" panose="020B0604020202020204"/>
              </a:rPr>
              <a:t>ư</a:t>
            </a:r>
            <a:r>
              <a:rPr lang="en-US" altLang="en-US" sz="2800">
                <a:solidFill>
                  <a:srgbClr val="FFFFFF"/>
                </a:solidFill>
                <a:latin typeface="Arimo" panose="020B0604020202020204"/>
                <a:ea typeface="Arimo" panose="020B0604020202020204"/>
                <a:cs typeface="Arimo" panose="020B0604020202020204"/>
                <a:sym typeface="Arimo" panose="020B0604020202020204"/>
              </a:rPr>
              <a:t>ớc 4: Kiểm tra bao </a:t>
            </a:r>
            <a:r>
              <a:rPr lang="en-US" altLang="en-US" sz="2800">
                <a:solidFill>
                  <a:srgbClr val="FFFFFF"/>
                </a:solidFill>
                <a:latin typeface="Arimo" panose="020B0604020202020204"/>
                <a:ea typeface="Arimo" panose="020B0604020202020204"/>
                <a:cs typeface="Arimo" panose="020B0604020202020204"/>
                <a:sym typeface="Arimo" panose="020B0604020202020204"/>
              </a:rPr>
              <a:t>đ</a:t>
            </a:r>
            <a:r>
              <a:rPr lang="en-US" altLang="en-US" sz="2800">
                <a:solidFill>
                  <a:srgbClr val="FFFFFF"/>
                </a:solidFill>
                <a:latin typeface="Arimo" panose="020B0604020202020204"/>
                <a:ea typeface="Arimo" panose="020B0604020202020204"/>
                <a:cs typeface="Arimo" panose="020B0604020202020204"/>
                <a:sym typeface="Arimo" panose="020B0604020202020204"/>
              </a:rPr>
              <a:t>óng TN ∪ Xi có phủ toàn bộ Q không?</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NGAY∪TENTAU={NGAY,TENTAU}</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 {NGAY,TENTAU}+= {NGAY,TENTAU,BENCANG,MACHUYEN,LOAITAU,LUONGHANG}</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 Bao phủ toàn bộ quan hệ → Là khóa</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NGAY∪MACHUYEN={NGAY,MACHUYEN} </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{NGAY,MACHUYEN}+=</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{NGAY,MACHUYEN,TENTAU,LOAITAU,LUONGHANG,BENCANG} </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Bao phủ toàn bộ quan hệ → Là khóa</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 Tập khóa của quan hệ Q là:</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{NGAY,TENTAU}</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a:p>
            <a:pPr algn="l">
              <a:lnSpc>
                <a:spcPts val="5035"/>
              </a:lnSpc>
              <a:spcBef>
                <a:spcPct val="0"/>
              </a:spcBef>
            </a:pPr>
            <a:r>
              <a:rPr lang="en-US" altLang="en-US" sz="2800">
                <a:solidFill>
                  <a:srgbClr val="FFFFFF"/>
                </a:solidFill>
                <a:latin typeface="Arimo" panose="020B0604020202020204"/>
                <a:ea typeface="Arimo" panose="020B0604020202020204"/>
                <a:cs typeface="Arimo" panose="020B0604020202020204"/>
                <a:sym typeface="Arimo" panose="020B0604020202020204"/>
              </a:rPr>
              <a:t>{NGAY,MACHUYEN}</a:t>
            </a:r>
            <a:endParaRPr lang="en-US" altLang="en-US" sz="2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028700" y="2799307"/>
            <a:ext cx="17032184" cy="5547543"/>
          </a:xfrm>
          <a:prstGeom prst="rect">
            <a:avLst/>
          </a:prstGeom>
        </p:spPr>
        <p:txBody>
          <a:bodyPr lIns="0" tIns="0" rIns="0" bIns="0" rtlCol="0" anchor="t">
            <a:spAutoFit/>
          </a:bodyPr>
          <a:lstStyle/>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5/ Hãy tìm tất cả các khóa cho lược đồ quan hệ sau:</a:t>
            </a: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Q(BROKER,OFFICE,STOCK,QUANTITY,INVESTOR,DIVIDENT)</a:t>
            </a: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F={STOCK → DIVIDENT</a:t>
            </a: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INVESTOR → BROKER</a:t>
            </a: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INVESTOR,STOCK → QUANTITY</a:t>
            </a:r>
            <a:endParaRPr lang="en-US" sz="4480">
              <a:solidFill>
                <a:srgbClr val="FFFFFF"/>
              </a:solidFill>
              <a:latin typeface="Arimo" panose="020B0604020202020204"/>
              <a:ea typeface="Arimo" panose="020B0604020202020204"/>
              <a:cs typeface="Arimo" panose="020B0604020202020204"/>
              <a:sym typeface="Arimo" panose="020B0604020202020204"/>
            </a:endParaRPr>
          </a:p>
          <a:p>
            <a:pPr algn="l">
              <a:lnSpc>
                <a:spcPts val="6270"/>
              </a:lnSpc>
              <a:spcBef>
                <a:spcPct val="0"/>
              </a:spcBef>
            </a:pPr>
            <a:r>
              <a:rPr lang="en-US" sz="4480">
                <a:solidFill>
                  <a:srgbClr val="FFFFFF"/>
                </a:solidFill>
                <a:latin typeface="Arimo" panose="020B0604020202020204"/>
                <a:ea typeface="Arimo" panose="020B0604020202020204"/>
                <a:cs typeface="Arimo" panose="020B0604020202020204"/>
                <a:sym typeface="Arimo" panose="020B0604020202020204"/>
              </a:rPr>
              <a:t> BROKER → OFFICE }</a:t>
            </a:r>
            <a:endParaRPr lang="en-US" sz="448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1970113" y="1373486"/>
            <a:ext cx="14926779" cy="9533890"/>
          </a:xfrm>
          <a:prstGeom prst="rect">
            <a:avLst/>
          </a:prstGeom>
        </p:spPr>
        <p:txBody>
          <a:bodyPr lIns="0" tIns="0" rIns="0" bIns="0" rtlCol="0" anchor="t">
            <a:spAutoFit/>
          </a:bodyPr>
          <a:lstStyle/>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Tập thuộc tính cần xét:</a:t>
            </a: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TN = {INVESTOR, STOCK}</a:t>
            </a: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TG = {BROKER}</a:t>
            </a: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r>
              <a:rPr lang="en-US" sz="4150">
                <a:solidFill>
                  <a:srgbClr val="FFFFFF"/>
                </a:solidFill>
                <a:latin typeface="Arimo" panose="020B0604020202020204"/>
                <a:ea typeface="Arimo" panose="020B0604020202020204"/>
                <a:cs typeface="Arimo" panose="020B0604020202020204"/>
                <a:sym typeface="Arimo" panose="020B0604020202020204"/>
              </a:rPr>
              <a:t>Khóa của Q là {INVESTOR, STOCK}</a:t>
            </a:r>
            <a:endParaRPr lang="en-US" sz="4150">
              <a:solidFill>
                <a:srgbClr val="FFFFFF"/>
              </a:solidFill>
              <a:latin typeface="Arimo" panose="020B0604020202020204"/>
              <a:ea typeface="Arimo" panose="020B0604020202020204"/>
              <a:cs typeface="Arimo" panose="020B0604020202020204"/>
              <a:sym typeface="Arimo" panose="020B0604020202020204"/>
            </a:endParaRPr>
          </a:p>
          <a:p>
            <a:pPr algn="l">
              <a:lnSpc>
                <a:spcPts val="5810"/>
              </a:lnSpc>
              <a:spcBef>
                <a:spcPct val="0"/>
              </a:spcBef>
            </a:pPr>
            <a:endParaRPr lang="en-US" sz="4150">
              <a:solidFill>
                <a:srgbClr val="FFFFFF"/>
              </a:solidFill>
              <a:latin typeface="Arimo" panose="020B0604020202020204"/>
              <a:ea typeface="Arimo" panose="020B0604020202020204"/>
              <a:cs typeface="Arimo" panose="020B0604020202020204"/>
              <a:sym typeface="Arimo" panose="020B0604020202020204"/>
            </a:endParaRPr>
          </a:p>
        </p:txBody>
      </p:sp>
      <p:sp>
        <p:nvSpPr>
          <p:cNvPr id="11" name="Freeform 11"/>
          <p:cNvSpPr/>
          <p:nvPr/>
        </p:nvSpPr>
        <p:spPr>
          <a:xfrm>
            <a:off x="1970113" y="3787209"/>
            <a:ext cx="12047949" cy="5634733"/>
          </a:xfrm>
          <a:custGeom>
            <a:avLst/>
            <a:gdLst/>
            <a:ahLst/>
            <a:cxnLst/>
            <a:rect l="l" t="t" r="r" b="b"/>
            <a:pathLst>
              <a:path w="12047949" h="5634733">
                <a:moveTo>
                  <a:pt x="0" y="0"/>
                </a:moveTo>
                <a:lnTo>
                  <a:pt x="12047949" y="0"/>
                </a:lnTo>
                <a:lnTo>
                  <a:pt x="12047949" y="5634733"/>
                </a:lnTo>
                <a:lnTo>
                  <a:pt x="0" y="5634733"/>
                </a:lnTo>
                <a:lnTo>
                  <a:pt x="0" y="0"/>
                </a:lnTo>
                <a:close/>
              </a:path>
            </a:pathLst>
          </a:custGeom>
          <a:blipFill>
            <a:blip r:embed="rId2"/>
            <a:stretch>
              <a:fillRect/>
            </a:stretch>
          </a:blipFill>
        </p:spPr>
      </p:sp>
      <p:sp>
        <p:nvSpPr>
          <p:cNvPr id="12" name="TextBox 12"/>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640421" y="2922459"/>
            <a:ext cx="17007158" cy="4984115"/>
          </a:xfrm>
          <a:prstGeom prst="rect">
            <a:avLst/>
          </a:prstGeom>
        </p:spPr>
        <p:txBody>
          <a:bodyPr lIns="0" tIns="0" rIns="0" bIns="0" rtlCol="0" anchor="t">
            <a:spAutoFit/>
          </a:bodyPr>
          <a:lstStyle/>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10/ Xác định phủ tối thiểu của tập phụ thuộc hàm sau: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a) Q(A,B,C,D,E,G),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7390"/>
              </a:lnSpc>
            </a:pPr>
            <a:r>
              <a:rPr lang="en-US" sz="4400">
                <a:solidFill>
                  <a:srgbClr val="FFFFFF"/>
                </a:solidFill>
                <a:latin typeface="Arimo" panose="020B0604020202020204"/>
                <a:ea typeface="Arimo" panose="020B0604020202020204"/>
                <a:cs typeface="Arimo" panose="020B0604020202020204"/>
                <a:sym typeface="Arimo" panose="020B0604020202020204"/>
              </a:rPr>
              <a:t>F={AB→C;C→A;BC→D;ACD→B;D→EG;BE→C;CG→BD;CE→AG}</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7390"/>
              </a:lnSpc>
            </a:pPr>
            <a:r>
              <a:rPr lang="en-US" sz="4400">
                <a:solidFill>
                  <a:srgbClr val="FFFFFF"/>
                </a:solidFill>
                <a:latin typeface="Arimo" panose="020B0604020202020204"/>
                <a:ea typeface="Arimo" panose="020B0604020202020204"/>
                <a:cs typeface="Arimo" panose="020B0604020202020204"/>
                <a:sym typeface="Arimo" panose="020B0604020202020204"/>
              </a:rPr>
              <a:t>b) Q(A,B,C)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F={A→B,A→C,B→A,C→A,B→C} </a:t>
            </a: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028700" y="2582060"/>
            <a:ext cx="16600036" cy="6676240"/>
          </a:xfrm>
          <a:prstGeom prst="rect">
            <a:avLst/>
          </a:prstGeom>
        </p:spPr>
        <p:txBody>
          <a:bodyPr lIns="0" tIns="0" rIns="0" bIns="0" rtlCol="0" anchor="t">
            <a:spAutoFit/>
          </a:bodyPr>
          <a:lstStyle/>
          <a:p>
            <a:pPr algn="l">
              <a:lnSpc>
                <a:spcPts val="5305"/>
              </a:lnSpc>
              <a:spcBef>
                <a:spcPct val="0"/>
              </a:spcBef>
            </a:p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D→E, D→G</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CG→B, CG→D</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CE→A, CE→G</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F1 =</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{AB→C, C→A, BC→D, ACD→B, D→E, D→G, BE→C, CG→B, CG→D, CE→A, CE→G}</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Phủ tối thiểu F’=</a:t>
            </a:r>
            <a:endParaRPr lang="en-US" sz="3790">
              <a:solidFill>
                <a:srgbClr val="FFFFFF"/>
              </a:solidFill>
              <a:latin typeface="Arimo" panose="020B0604020202020204"/>
              <a:ea typeface="Arimo" panose="020B0604020202020204"/>
              <a:cs typeface="Arimo" panose="020B0604020202020204"/>
              <a:sym typeface="Arimo" panose="020B0604020202020204"/>
            </a:endParaRPr>
          </a:p>
          <a:p>
            <a:pPr algn="l">
              <a:lnSpc>
                <a:spcPts val="5305"/>
              </a:lnSpc>
              <a:spcBef>
                <a:spcPct val="0"/>
              </a:spcBef>
            </a:pPr>
            <a:r>
              <a:rPr lang="en-US" sz="3790">
                <a:solidFill>
                  <a:srgbClr val="FFFFFF"/>
                </a:solidFill>
                <a:latin typeface="Arimo" panose="020B0604020202020204"/>
                <a:ea typeface="Arimo" panose="020B0604020202020204"/>
                <a:cs typeface="Arimo" panose="020B0604020202020204"/>
                <a:sym typeface="Arimo" panose="020B0604020202020204"/>
              </a:rPr>
              <a:t>{AB→C, C→A, BC→D, ACD→B, D→E, D→G, BE→C, CG→B, CG→D, CE→A, CE→G}</a:t>
            </a:r>
            <a:endParaRPr lang="en-US" sz="379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192342" y="1602536"/>
            <a:ext cx="17259300" cy="1332230"/>
          </a:xfrm>
          <a:prstGeom prst="rect">
            <a:avLst/>
          </a:prstGeom>
        </p:spPr>
        <p:txBody>
          <a:bodyPr lIns="0" tIns="0" rIns="0" bIns="0" rtlCol="0" anchor="t">
            <a:spAutoFit/>
          </a:bodyPr>
          <a:lstStyle/>
          <a:p>
            <a:pPr algn="l">
              <a:lnSpc>
                <a:spcPts val="5320"/>
              </a:lnSpc>
              <a:spcBef>
                <a:spcPct val="0"/>
              </a:spcBef>
            </a:pPr>
            <a:r>
              <a:rPr lang="en-US" sz="3800">
                <a:solidFill>
                  <a:srgbClr val="FFFFFF"/>
                </a:solidFill>
                <a:latin typeface="Arimo" panose="020B0604020202020204"/>
                <a:ea typeface="Arimo" panose="020B0604020202020204"/>
                <a:cs typeface="Arimo" panose="020B0604020202020204"/>
                <a:sym typeface="Arimo" panose="020B0604020202020204"/>
              </a:rPr>
              <a:t>a) Q(A,B,C,D,E,G)</a:t>
            </a:r>
            <a:endParaRPr lang="en-US" sz="3800">
              <a:solidFill>
                <a:srgbClr val="FFFFFF"/>
              </a:solidFill>
              <a:latin typeface="Arimo" panose="020B0604020202020204"/>
              <a:ea typeface="Arimo" panose="020B0604020202020204"/>
              <a:cs typeface="Arimo" panose="020B0604020202020204"/>
              <a:sym typeface="Arimo" panose="020B0604020202020204"/>
            </a:endParaRPr>
          </a:p>
          <a:p>
            <a:pPr algn="l">
              <a:lnSpc>
                <a:spcPts val="5320"/>
              </a:lnSpc>
              <a:spcBef>
                <a:spcPct val="0"/>
              </a:spcBef>
            </a:pPr>
            <a:r>
              <a:rPr lang="en-US" sz="3800">
                <a:solidFill>
                  <a:srgbClr val="FFFFFF"/>
                </a:solidFill>
                <a:latin typeface="Arimo" panose="020B0604020202020204"/>
                <a:ea typeface="Arimo" panose="020B0604020202020204"/>
                <a:cs typeface="Arimo" panose="020B0604020202020204"/>
                <a:sym typeface="Arimo" panose="020B0604020202020204"/>
              </a:rPr>
              <a:t> F={AB→C;C→A;BC→D;ACD→B;D→EG;BE→C;CG→BD;CE→AG}</a:t>
            </a:r>
            <a:endParaRPr lang="en-US" sz="38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785987" y="3599149"/>
            <a:ext cx="22119206" cy="5460365"/>
          </a:xfrm>
          <a:prstGeom prst="rect">
            <a:avLst/>
          </a:prstGeom>
        </p:spPr>
        <p:txBody>
          <a:bodyPr lIns="0" tIns="0" rIns="0" bIns="0" rtlCol="0" anchor="t">
            <a:spAutoFit/>
          </a:bodyPr>
          <a:lstStyle/>
          <a:p>
            <a:pPr algn="l">
              <a:lnSpc>
                <a:spcPts val="6160"/>
              </a:lnSpc>
              <a:spcBef>
                <a:spcPct val="0"/>
              </a:spcBef>
            </a:p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A→C dư vì A→B→C</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B→C dư vì B→A→C</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C→A dư vì C→A→B→C vòng lặp</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Giữ lại: A→B, B→A</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b="1">
                <a:solidFill>
                  <a:srgbClr val="FFFFFF"/>
                </a:solidFill>
                <a:latin typeface="Arimo Bold" panose="020B0704020202020204"/>
                <a:ea typeface="Arimo Bold" panose="020B0704020202020204"/>
                <a:cs typeface="Arimo Bold" panose="020B0704020202020204"/>
                <a:sym typeface="Arimo Bold" panose="020B0704020202020204"/>
              </a:rPr>
              <a:t>Phủ tối thiểu F’ =</a:t>
            </a:r>
            <a:r>
              <a:rPr lang="en-US" sz="4400">
                <a:solidFill>
                  <a:srgbClr val="FFFFFF"/>
                </a:solidFill>
                <a:latin typeface="Arimo" panose="020B0604020202020204"/>
                <a:ea typeface="Arimo" panose="020B0604020202020204"/>
                <a:cs typeface="Arimo" panose="020B0604020202020204"/>
                <a:sym typeface="Arimo" panose="020B0604020202020204"/>
              </a:rPr>
              <a:t>{A→B, B→A}</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158694" y="1937981"/>
            <a:ext cx="17259300" cy="2336165"/>
          </a:xfrm>
          <a:prstGeom prst="rect">
            <a:avLst/>
          </a:prstGeom>
        </p:spPr>
        <p:txBody>
          <a:bodyPr lIns="0" tIns="0" rIns="0" bIns="0" rtlCol="0" anchor="t">
            <a:spAutoFit/>
          </a:bodyPr>
          <a:lstStyle/>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b) Q(A,B,C)</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r>
              <a:rPr lang="en-US" sz="4400">
                <a:solidFill>
                  <a:srgbClr val="FFFFFF"/>
                </a:solidFill>
                <a:latin typeface="Arimo" panose="020B0604020202020204"/>
                <a:ea typeface="Arimo" panose="020B0604020202020204"/>
                <a:cs typeface="Arimo" panose="020B0604020202020204"/>
                <a:sym typeface="Arimo" panose="020B0604020202020204"/>
              </a:rPr>
              <a:t>F={A→B,A→C,B→A,C→A,B→C}</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160"/>
              </a:lnSpc>
              <a:spcBef>
                <a:spcPct val="0"/>
              </a:spcBef>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100234"/>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24608D"/>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689970" y="7327160"/>
            <a:ext cx="3437339" cy="3248286"/>
          </a:xfrm>
          <a:custGeom>
            <a:avLst/>
            <a:gdLst/>
            <a:ahLst/>
            <a:cxnLst/>
            <a:rect l="l" t="t" r="r" b="b"/>
            <a:pathLst>
              <a:path w="3437339" h="3248286">
                <a:moveTo>
                  <a:pt x="0" y="0"/>
                </a:moveTo>
                <a:lnTo>
                  <a:pt x="3437340" y="0"/>
                </a:lnTo>
                <a:lnTo>
                  <a:pt x="3437340" y="3248286"/>
                </a:lnTo>
                <a:lnTo>
                  <a:pt x="0" y="3248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4190825" y="8680230"/>
            <a:ext cx="6136949" cy="2175828"/>
          </a:xfrm>
          <a:custGeom>
            <a:avLst/>
            <a:gdLst/>
            <a:ahLst/>
            <a:cxnLst/>
            <a:rect l="l" t="t" r="r" b="b"/>
            <a:pathLst>
              <a:path w="6136949" h="2175828">
                <a:moveTo>
                  <a:pt x="0" y="0"/>
                </a:moveTo>
                <a:lnTo>
                  <a:pt x="6136950" y="0"/>
                </a:lnTo>
                <a:lnTo>
                  <a:pt x="6136950" y="2175827"/>
                </a:lnTo>
                <a:lnTo>
                  <a:pt x="0" y="217582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16843636" y="6233037"/>
            <a:ext cx="2464636" cy="3347553"/>
          </a:xfrm>
          <a:custGeom>
            <a:avLst/>
            <a:gdLst/>
            <a:ahLst/>
            <a:cxnLst/>
            <a:rect l="l" t="t" r="r" b="b"/>
            <a:pathLst>
              <a:path w="2464636" h="3347553">
                <a:moveTo>
                  <a:pt x="0" y="0"/>
                </a:moveTo>
                <a:lnTo>
                  <a:pt x="2464636" y="0"/>
                </a:lnTo>
                <a:lnTo>
                  <a:pt x="2464636" y="3347552"/>
                </a:lnTo>
                <a:lnTo>
                  <a:pt x="0" y="334755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274627">
            <a:off x="2680137" y="-2924979"/>
            <a:ext cx="4674306" cy="3773189"/>
          </a:xfrm>
          <a:custGeom>
            <a:avLst/>
            <a:gdLst/>
            <a:ahLst/>
            <a:cxnLst/>
            <a:rect l="l" t="t" r="r" b="b"/>
            <a:pathLst>
              <a:path w="4674306" h="3773189">
                <a:moveTo>
                  <a:pt x="0" y="0"/>
                </a:moveTo>
                <a:lnTo>
                  <a:pt x="4674306" y="0"/>
                </a:lnTo>
                <a:lnTo>
                  <a:pt x="4674306" y="3773188"/>
                </a:lnTo>
                <a:lnTo>
                  <a:pt x="0" y="37731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9" name="Group 9"/>
          <p:cNvGrpSpPr/>
          <p:nvPr/>
        </p:nvGrpSpPr>
        <p:grpSpPr>
          <a:xfrm>
            <a:off x="-1312324" y="-1468206"/>
            <a:ext cx="20912647" cy="14188186"/>
            <a:chOff x="0" y="0"/>
            <a:chExt cx="27883530" cy="18917582"/>
          </a:xfrm>
        </p:grpSpPr>
        <p:sp>
          <p:nvSpPr>
            <p:cNvPr id="10" name="Freeform 10"/>
            <p:cNvSpPr/>
            <p:nvPr/>
          </p:nvSpPr>
          <p:spPr>
            <a:xfrm rot="-1217648">
              <a:off x="1949766" y="2624547"/>
              <a:ext cx="15566142" cy="14028985"/>
            </a:xfrm>
            <a:custGeom>
              <a:avLst/>
              <a:gdLst/>
              <a:ahLst/>
              <a:cxnLst/>
              <a:rect l="l" t="t" r="r" b="b"/>
              <a:pathLst>
                <a:path w="15566142" h="14028985">
                  <a:moveTo>
                    <a:pt x="0" y="0"/>
                  </a:moveTo>
                  <a:lnTo>
                    <a:pt x="15566142" y="0"/>
                  </a:lnTo>
                  <a:lnTo>
                    <a:pt x="15566142" y="14028985"/>
                  </a:lnTo>
                  <a:lnTo>
                    <a:pt x="0" y="1402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1217648">
              <a:off x="10768961" y="2212174"/>
              <a:ext cx="15209477" cy="13707541"/>
            </a:xfrm>
            <a:custGeom>
              <a:avLst/>
              <a:gdLst/>
              <a:ahLst/>
              <a:cxnLst/>
              <a:rect l="l" t="t" r="r" b="b"/>
              <a:pathLst>
                <a:path w="15209477" h="13707541">
                  <a:moveTo>
                    <a:pt x="0" y="0"/>
                  </a:moveTo>
                  <a:lnTo>
                    <a:pt x="15209477" y="0"/>
                  </a:lnTo>
                  <a:lnTo>
                    <a:pt x="15209477" y="13707541"/>
                  </a:lnTo>
                  <a:lnTo>
                    <a:pt x="0" y="137075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2" name="TextBox 12"/>
          <p:cNvSpPr txBox="1"/>
          <p:nvPr/>
        </p:nvSpPr>
        <p:spPr>
          <a:xfrm>
            <a:off x="337957" y="523686"/>
            <a:ext cx="14680268" cy="1076703"/>
          </a:xfrm>
          <a:prstGeom prst="rect">
            <a:avLst/>
          </a:prstGeom>
        </p:spPr>
        <p:txBody>
          <a:bodyPr lIns="0" tIns="0" rIns="0" bIns="0" rtlCol="0" anchor="t">
            <a:spAutoFit/>
          </a:bodyPr>
          <a:lstStyle/>
          <a:p>
            <a:pPr marL="0" lvl="0" indent="0" algn="l">
              <a:lnSpc>
                <a:spcPts val="8360"/>
              </a:lnSpc>
            </a:pPr>
            <a:r>
              <a:rPr lang="en-US" sz="7535" u="sng" spc="-203">
                <a:solidFill>
                  <a:srgbClr val="FFB9DC"/>
                </a:solidFill>
                <a:latin typeface="Paytone One" panose="00000500000000000000"/>
                <a:ea typeface="Paytone One" panose="00000500000000000000"/>
                <a:cs typeface="Paytone One" panose="00000500000000000000"/>
                <a:sym typeface="Paytone One" panose="00000500000000000000"/>
              </a:rPr>
              <a:t>ĐỀ TÀI :</a:t>
            </a:r>
            <a:r>
              <a:rPr lang="en-US" sz="7535" spc="-203">
                <a:solidFill>
                  <a:srgbClr val="FFB9DC"/>
                </a:solidFill>
                <a:latin typeface="Paytone One" panose="00000500000000000000"/>
                <a:ea typeface="Paytone One" panose="00000500000000000000"/>
                <a:cs typeface="Paytone One" panose="00000500000000000000"/>
                <a:sym typeface="Paytone One" panose="00000500000000000000"/>
              </a:rPr>
              <a:t> QUẢN LÝ LAO ĐỘNG</a:t>
            </a:r>
            <a:endParaRPr lang="en-US" sz="7535" spc="-203">
              <a:solidFill>
                <a:srgbClr val="FFB9DC"/>
              </a:solidFill>
              <a:latin typeface="Paytone One" panose="00000500000000000000"/>
              <a:ea typeface="Paytone One" panose="00000500000000000000"/>
              <a:cs typeface="Paytone One" panose="00000500000000000000"/>
              <a:sym typeface="Paytone One" panose="00000500000000000000"/>
            </a:endParaRPr>
          </a:p>
        </p:txBody>
      </p:sp>
      <p:sp>
        <p:nvSpPr>
          <p:cNvPr id="13" name="TextBox 13"/>
          <p:cNvSpPr txBox="1"/>
          <p:nvPr/>
        </p:nvSpPr>
        <p:spPr>
          <a:xfrm>
            <a:off x="1236532" y="1991296"/>
            <a:ext cx="15814936" cy="7534600"/>
          </a:xfrm>
          <a:prstGeom prst="rect">
            <a:avLst/>
          </a:prstGeom>
        </p:spPr>
        <p:txBody>
          <a:bodyPr lIns="0" tIns="0" rIns="0" bIns="0" rtlCol="0" anchor="t">
            <a:spAutoFit/>
          </a:bodyPr>
          <a:lstStyle/>
          <a:p>
            <a:pPr marL="0" lvl="0" indent="0" algn="l">
              <a:lnSpc>
                <a:spcPts val="3350"/>
              </a:lnSpc>
              <a:spcBef>
                <a:spcPct val="0"/>
              </a:spcBef>
            </a:pPr>
            <a:r>
              <a:rPr lang="en-US" sz="2480" b="1"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Để quản lý</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việc phân công các nhân viên tham gia vào xây dựng các công trình. Công ty xây dựng ABC tổ chức quản lý như sau:Cùng lúc công ty có thể tham gia xây dựng nhiều công trình, mỗi công trình có một mã số công trình duy nhất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MACT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mỗi mã số công trình xác định các thông tin như: tên gọi công trình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TENCT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địa điểm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ĐIAĐIEM</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ngày công trình được cấp giấy phép xây dựng (NGAYCAPGP), ngày khởi công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NGAYKC</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ngày hoàn thành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NGAYHT</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a:t>
            </a:r>
            <a:endPar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endParaRPr>
          </a:p>
          <a:p>
            <a:pPr marL="0" lvl="0" indent="0" algn="l">
              <a:lnSpc>
                <a:spcPts val="3350"/>
              </a:lnSpc>
              <a:spcBef>
                <a:spcPct val="0"/>
              </a:spcBef>
            </a:pP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Mỗi nhân viên của công ty ABC có một mã số nhân viên(</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MANV</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duy nhất, một mã số nhân viên xác định các thông tin như: Họ tên (HOTEN), ngày sinh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NGAYSINH</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phái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PHAI</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địa chỉ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ĐIACHI</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Mỗi nhân viên phải chịu sự quản lý hành chánh bởi một phòng ban. Tất nhiên một phòng ban quản lý hành chánh nhiều nhân viên. Công ty có nhiều phòng ban (Phòng kế toán, phòng kinh doanh, phòng kỹ thuật, phòng tổ chức, phòng chuyên môn, Phòng phục vụ,...). Mỗi phòng ban có một mã số phòng ban(</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MAPB</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duy nhất, mã phòng ban xác định tên phòng ban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TENPB</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a:t>
            </a:r>
            <a:endPar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endParaRPr>
          </a:p>
          <a:p>
            <a:pPr marL="0" lvl="0" indent="0" algn="l">
              <a:lnSpc>
                <a:spcPts val="3350"/>
              </a:lnSpc>
              <a:spcBef>
                <a:spcPct val="0"/>
              </a:spcBef>
            </a:pP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Công ty phân công các nhân viên tham gia vào các công trình, mỗi công trình có thể được phân cho nhiều nhân viên và mỗi nhân viên cùng lúc cũng có thể tham gia vào nhiều công trình. Với mỗi công trình một nhân viên có một số lượng ngày công (</a:t>
            </a:r>
            <a:r>
              <a:rPr lang="en-US" sz="2480" b="1" u="none" spc="148">
                <a:solidFill>
                  <a:srgbClr val="FFFFFF"/>
                </a:solidFill>
                <a:latin typeface="Canva Sans Bold" panose="020B0803030501040103"/>
                <a:ea typeface="Canva Sans Bold" panose="020B0803030501040103"/>
                <a:cs typeface="Canva Sans Bold" panose="020B0803030501040103"/>
                <a:sym typeface="Canva Sans Bold" panose="020B0803030501040103"/>
              </a:rPr>
              <a:t>SLNGAYCONG</a:t>
            </a:r>
            <a:r>
              <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rPr>
              <a:t>) đã tham gia vào công trình đó.</a:t>
            </a:r>
            <a:endPar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endParaRPr>
          </a:p>
          <a:p>
            <a:pPr marL="0" lvl="0" indent="0" algn="l">
              <a:lnSpc>
                <a:spcPts val="3350"/>
              </a:lnSpc>
              <a:spcBef>
                <a:spcPct val="0"/>
              </a:spcBef>
            </a:pPr>
            <a:endParaRPr lang="en-US" sz="2480" b="1" u="none" spc="148">
              <a:solidFill>
                <a:srgbClr val="FFFFFF"/>
              </a:solidFill>
              <a:latin typeface="Canva Sans Medium" panose="020B0603030501040103"/>
              <a:ea typeface="Canva Sans Medium" panose="020B0603030501040103"/>
              <a:cs typeface="Canva Sans Medium" panose="020B0603030501040103"/>
              <a:sym typeface="Canva Sans Medium" panose="020B06030305010401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695250" y="2187740"/>
            <a:ext cx="14819551" cy="5413678"/>
          </a:xfrm>
          <a:prstGeom prst="rect">
            <a:avLst/>
          </a:prstGeom>
        </p:spPr>
        <p:txBody>
          <a:bodyPr lIns="0" tIns="0" rIns="0" bIns="0" rtlCol="0" anchor="t">
            <a:spAutoFit/>
          </a:bodyPr>
          <a:lstStyle/>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4I/ Cho lược đồ quan hệ Q(A, B, C, D)</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Tập phụ thuộc hàm F = {A → B; B → C; D → B}</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Phép phân rã:</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Q₁(A, C, D)</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Q₂(B, D)</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Xác định các Fᵢ, tức là tập phụ thuộc hàm F được bao trong</a:t>
            </a:r>
            <a:endParaRPr lang="en-US" sz="4415">
              <a:solidFill>
                <a:srgbClr val="FFFFFF"/>
              </a:solidFill>
              <a:latin typeface="Arimo" panose="020B0604020202020204"/>
              <a:ea typeface="Arimo" panose="020B0604020202020204"/>
              <a:cs typeface="Arimo" panose="020B0604020202020204"/>
              <a:sym typeface="Arimo" panose="020B0604020202020204"/>
            </a:endParaRPr>
          </a:p>
          <a:p>
            <a:pPr algn="l">
              <a:lnSpc>
                <a:spcPts val="6180"/>
              </a:lnSpc>
              <a:spcBef>
                <a:spcPct val="0"/>
              </a:spcBef>
            </a:pPr>
            <a:r>
              <a:rPr lang="en-US" sz="4415">
                <a:solidFill>
                  <a:srgbClr val="FFFFFF"/>
                </a:solidFill>
                <a:latin typeface="Arimo" panose="020B0604020202020204"/>
                <a:ea typeface="Arimo" panose="020B0604020202020204"/>
                <a:cs typeface="Arimo" panose="020B0604020202020204"/>
                <a:sym typeface="Arimo" panose="020B0604020202020204"/>
              </a:rPr>
              <a:t>từng quan hệ con Qᵢ.</a:t>
            </a:r>
            <a:endParaRPr lang="en-US" sz="4415">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Đặng Hoàng Yến Như:</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260920" y="2691267"/>
            <a:ext cx="6524863" cy="5583555"/>
          </a:xfrm>
          <a:prstGeom prst="rect">
            <a:avLst/>
          </a:prstGeom>
        </p:spPr>
        <p:txBody>
          <a:bodyPr lIns="0" tIns="0" rIns="0" bIns="0" rtlCol="0" anchor="t">
            <a:spAutoFit/>
          </a:bodyPr>
          <a:lstStyle/>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Q₁(A, C, D):</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từng phụ thuộc trong F:</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A → B ⟹ B ∉ Q₁ → loại</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B → C ⟹ B ∉ Q₁ → loại</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D → B ⟹ B ∉ Q₁ → loại</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 F₁ = ∅ (tập rỗng)</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endParaRPr lang="en-US" sz="420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8973145" y="2691267"/>
            <a:ext cx="8286155" cy="3983355"/>
          </a:xfrm>
          <a:prstGeom prst="rect">
            <a:avLst/>
          </a:prstGeom>
        </p:spPr>
        <p:txBody>
          <a:bodyPr lIns="0" tIns="0" rIns="0" bIns="0" rtlCol="0" anchor="t">
            <a:spAutoFit/>
          </a:bodyPr>
          <a:lstStyle/>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Xét Q₂(B, D):</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A → B ⟹ A ∉ Q₂ → loại</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B → C ⟹ C ∉ Q₂ → loại</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D → B ⟹ D, B ∈ Q₂ → chấp nhận</a:t>
            </a:r>
            <a:endParaRPr lang="en-US" sz="4200">
              <a:solidFill>
                <a:srgbClr val="FFFFFF"/>
              </a:solidFill>
              <a:latin typeface="Arimo" panose="020B0604020202020204"/>
              <a:ea typeface="Arimo" panose="020B0604020202020204"/>
              <a:cs typeface="Arimo" panose="020B0604020202020204"/>
              <a:sym typeface="Arimo" panose="020B0604020202020204"/>
            </a:endParaRPr>
          </a:p>
          <a:p>
            <a:pPr algn="l">
              <a:lnSpc>
                <a:spcPts val="6300"/>
              </a:lnSpc>
            </a:pPr>
            <a:r>
              <a:rPr lang="en-US" sz="4200">
                <a:solidFill>
                  <a:srgbClr val="FFFFFF"/>
                </a:solidFill>
                <a:latin typeface="Arimo" panose="020B0604020202020204"/>
                <a:ea typeface="Arimo" panose="020B0604020202020204"/>
                <a:cs typeface="Arimo" panose="020B0604020202020204"/>
                <a:sym typeface="Arimo" panose="020B0604020202020204"/>
              </a:rPr>
              <a:t>⇒ Kết luận: F₁ = ∅, F₂ = {D → B}</a:t>
            </a:r>
            <a:endParaRPr lang="en-US" sz="42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830216" y="3093023"/>
            <a:ext cx="17007158" cy="33375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9/ Q(A,B,C,D,E,G)</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 F={AB→C;C→ A;BC→D;ACD→B;D→EG;BE→C;CG→BD;CE→G}</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 Hãy tìm tất cả các khóa của Q.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028700"/>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37825" y="-293964"/>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2" name="TextBox 12"/>
          <p:cNvSpPr txBox="1"/>
          <p:nvPr/>
        </p:nvSpPr>
        <p:spPr>
          <a:xfrm>
            <a:off x="1537602" y="1702529"/>
            <a:ext cx="13545966" cy="3942361"/>
          </a:xfrm>
          <a:prstGeom prst="rect">
            <a:avLst/>
          </a:prstGeom>
        </p:spPr>
        <p:txBody>
          <a:bodyPr wrap="square" lIns="0" tIns="0" rIns="0" bIns="0" rtlCol="0" anchor="t">
            <a:spAutoFit/>
          </a:bodyPr>
          <a:lstStyle/>
          <a:p>
            <a:pPr algn="l">
              <a:lnSpc>
                <a:spcPts val="5180"/>
              </a:lnSpc>
              <a:spcBef>
                <a:spcPct val="0"/>
              </a:spcBef>
            </a:pPr>
            <a:endParaRPr dirty="0"/>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Phần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trái</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của</a:t>
            </a:r>
            <a:r>
              <a:rPr lang="en-US" sz="3700" dirty="0">
                <a:solidFill>
                  <a:srgbClr val="FFFFFF"/>
                </a:solidFill>
                <a:latin typeface="Arimo" panose="020B0604020202020204"/>
                <a:ea typeface="Arimo" panose="020B0604020202020204"/>
                <a:cs typeface="Arimo" panose="020B0604020202020204"/>
                <a:sym typeface="Arimo" panose="020B0604020202020204"/>
              </a:rPr>
              <a:t> F:  A,B,C,D,E,G</a:t>
            </a:r>
            <a:endParaRPr lang="en-US" sz="37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Phần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phải</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của</a:t>
            </a:r>
            <a:r>
              <a:rPr lang="en-US" sz="3700" dirty="0">
                <a:solidFill>
                  <a:srgbClr val="FFFFFF"/>
                </a:solidFill>
                <a:latin typeface="Arimo" panose="020B0604020202020204"/>
                <a:ea typeface="Arimo" panose="020B0604020202020204"/>
                <a:cs typeface="Arimo" panose="020B0604020202020204"/>
                <a:sym typeface="Arimo" panose="020B0604020202020204"/>
              </a:rPr>
              <a:t> F: A,B,C,D,E,G. </a:t>
            </a:r>
            <a:endParaRPr lang="vi-VN" sz="37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Tập</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nguồn</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rỗng</a:t>
            </a:r>
            <a:r>
              <a:rPr lang="en-US" sz="3700" dirty="0">
                <a:solidFill>
                  <a:srgbClr val="FFFFFF"/>
                </a:solidFill>
                <a:latin typeface="Arimo" panose="020B0604020202020204"/>
                <a:ea typeface="Arimo" panose="020B0604020202020204"/>
                <a:cs typeface="Arimo" panose="020B0604020202020204"/>
                <a:sym typeface="Arimo" panose="020B0604020202020204"/>
              </a:rPr>
              <a:t> </a:t>
            </a:r>
            <a:endParaRPr lang="en-US" sz="37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5180"/>
              </a:lnSpc>
              <a:spcBef>
                <a:spcPct val="0"/>
              </a:spcBef>
            </a:pPr>
            <a:r>
              <a:rPr lang="en-US" sz="3700" dirty="0" err="1">
                <a:solidFill>
                  <a:srgbClr val="FFFFFF"/>
                </a:solidFill>
                <a:latin typeface="Arimo" panose="020B0604020202020204"/>
                <a:ea typeface="Arimo" panose="020B0604020202020204"/>
                <a:cs typeface="Arimo" panose="020B0604020202020204"/>
                <a:sym typeface="Arimo" panose="020B0604020202020204"/>
              </a:rPr>
              <a:t>Tập</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trung</a:t>
            </a:r>
            <a:r>
              <a:rPr lang="en-US" sz="3700" dirty="0">
                <a:solidFill>
                  <a:srgbClr val="FFFFFF"/>
                </a:solidFill>
                <a:latin typeface="Arimo" panose="020B0604020202020204"/>
                <a:ea typeface="Arimo" panose="020B0604020202020204"/>
                <a:cs typeface="Arimo" panose="020B0604020202020204"/>
                <a:sym typeface="Arimo" panose="020B0604020202020204"/>
              </a:rPr>
              <a:t> </a:t>
            </a:r>
            <a:r>
              <a:rPr lang="en-US" sz="3700" dirty="0" err="1">
                <a:solidFill>
                  <a:srgbClr val="FFFFFF"/>
                </a:solidFill>
                <a:latin typeface="Arimo" panose="020B0604020202020204"/>
                <a:ea typeface="Arimo" panose="020B0604020202020204"/>
                <a:cs typeface="Arimo" panose="020B0604020202020204"/>
                <a:sym typeface="Arimo" panose="020B0604020202020204"/>
              </a:rPr>
              <a:t>gian</a:t>
            </a:r>
            <a:r>
              <a:rPr lang="en-US" sz="3700" dirty="0">
                <a:solidFill>
                  <a:srgbClr val="FFFFFF"/>
                </a:solidFill>
                <a:latin typeface="Arimo" panose="020B0604020202020204"/>
                <a:ea typeface="Arimo" panose="020B0604020202020204"/>
                <a:cs typeface="Arimo" panose="020B0604020202020204"/>
                <a:sym typeface="Arimo" panose="020B0604020202020204"/>
              </a:rPr>
              <a:t>: A,B,C,D,E,G.</a:t>
            </a:r>
            <a:endParaRPr lang="en-US" sz="37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5180"/>
              </a:lnSpc>
              <a:spcBef>
                <a:spcPct val="0"/>
              </a:spcBef>
            </a:pPr>
            <a:endParaRPr lang="en-US" sz="37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595896" y="-1028700"/>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37825" y="-293964"/>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dirty="0">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graphicFrame>
        <p:nvGraphicFramePr>
          <p:cNvPr id="13" name="Table 12"/>
          <p:cNvGraphicFramePr>
            <a:graphicFrameLocks noGrp="1"/>
          </p:cNvGraphicFramePr>
          <p:nvPr/>
        </p:nvGraphicFramePr>
        <p:xfrm>
          <a:off x="228600" y="2508986"/>
          <a:ext cx="8458200" cy="5964314"/>
        </p:xfrm>
        <a:graphic>
          <a:graphicData uri="http://schemas.openxmlformats.org/drawingml/2006/table">
            <a:tbl>
              <a:tblPr firstRow="1" firstCol="1" bandRow="1">
                <a:tableStyleId>{5C22544A-7EE6-4342-B048-85BDC9FD1C3A}</a:tableStyleId>
              </a:tblPr>
              <a:tblGrid>
                <a:gridCol w="550009"/>
                <a:gridCol w="1939506"/>
                <a:gridCol w="1859899"/>
                <a:gridCol w="2430715"/>
                <a:gridCol w="1678071"/>
              </a:tblGrid>
              <a:tr h="559074">
                <a:tc>
                  <a:txBody>
                    <a:bodyPr/>
                    <a:lstStyle/>
                    <a:p>
                      <a:pPr marL="0" marR="0">
                        <a:lnSpc>
                          <a:spcPct val="115000"/>
                        </a:lnSpc>
                        <a:spcAft>
                          <a:spcPts val="1000"/>
                        </a:spcAft>
                        <a:buNone/>
                      </a:pPr>
                      <a:r>
                        <a:rPr lang="vi-VN" sz="1100" kern="100">
                          <a:effectLst/>
                        </a:rPr>
                        <a:t>STT</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TẬP XÉT</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BAO ĐÓNG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SIÊU KHÓA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KHÓA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4</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5</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6</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7</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8</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AC</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AC</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9</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10</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11</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12</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BCADEG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13</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BDEGC</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14</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BECADG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15</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16</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CDEGAB</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17</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CEAGBD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18</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CGABDE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19</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20</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DGE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r>
            </a:tbl>
          </a:graphicData>
        </a:graphic>
      </p:graphicFrame>
      <p:graphicFrame>
        <p:nvGraphicFramePr>
          <p:cNvPr id="14" name="Table 13"/>
          <p:cNvGraphicFramePr>
            <a:graphicFrameLocks noGrp="1"/>
          </p:cNvGraphicFramePr>
          <p:nvPr/>
        </p:nvGraphicFramePr>
        <p:xfrm>
          <a:off x="9342660" y="2508987"/>
          <a:ext cx="8458200" cy="5964313"/>
        </p:xfrm>
        <a:graphic>
          <a:graphicData uri="http://schemas.openxmlformats.org/drawingml/2006/table">
            <a:tbl>
              <a:tblPr firstRow="1" firstCol="1" bandRow="1">
                <a:tableStyleId>{5C22544A-7EE6-4342-B048-85BDC9FD1C3A}</a:tableStyleId>
              </a:tblPr>
              <a:tblGrid>
                <a:gridCol w="550009"/>
                <a:gridCol w="1939506"/>
                <a:gridCol w="1857186"/>
                <a:gridCol w="2432524"/>
                <a:gridCol w="1678975"/>
              </a:tblGrid>
              <a:tr h="559073">
                <a:tc>
                  <a:txBody>
                    <a:bodyPr/>
                    <a:lstStyle/>
                    <a:p>
                      <a:pPr marL="0" marR="0">
                        <a:lnSpc>
                          <a:spcPct val="115000"/>
                        </a:lnSpc>
                        <a:spcAft>
                          <a:spcPts val="1000"/>
                        </a:spcAft>
                        <a:buNone/>
                      </a:pPr>
                      <a:r>
                        <a:rPr lang="vi-VN" sz="1100" kern="100">
                          <a:effectLst/>
                        </a:rPr>
                        <a:t>STT</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TẬP XÉT</a:t>
                      </a:r>
                      <a:endParaRPr lang="en-US" sz="11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BAO ĐÓNG</a:t>
                      </a:r>
                      <a:endParaRPr lang="en-US" sz="11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SIÊU KHÓA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KHÓA</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21</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22</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23</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24</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25</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26</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27</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28</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29</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30</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31</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32</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33</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34</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35</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36</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BCDG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37</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CDEG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38</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39</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r>
              <a:tr h="270262">
                <a:tc>
                  <a:txBody>
                    <a:bodyPr/>
                    <a:lstStyle/>
                    <a:p>
                      <a:pPr marL="0" marR="0">
                        <a:lnSpc>
                          <a:spcPct val="115000"/>
                        </a:lnSpc>
                        <a:spcAft>
                          <a:spcPts val="1000"/>
                        </a:spcAft>
                        <a:buNone/>
                      </a:pPr>
                      <a:r>
                        <a:rPr lang="vi-VN" sz="1100" kern="100">
                          <a:effectLst/>
                        </a:rPr>
                        <a:t>40</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ABCDEG</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 </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a:effectLst/>
                        </a:rPr>
                        <a:t>X</a:t>
                      </a:r>
                      <a:endParaRPr lang="en-US" sz="1100" kern="10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vi-VN" sz="1100" kern="100" dirty="0">
                          <a:effectLst/>
                        </a:rPr>
                        <a:t> </a:t>
                      </a:r>
                      <a:endParaRPr lang="en-US" sz="11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280842" y="2793013"/>
            <a:ext cx="17007158" cy="66903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3I/ Cho lược đồ CSDL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Kehoach(NGAY,GIO,PHONG,MONHOC,GIAOVIEN)</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F={NGAY,GIO,PHONG→MONHOC</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MONHOC,NGAY→GIAOVIEN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NGAY,GIO,PHONG→GIAOVIEN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MONHOC→GIAOVIEN}</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Xác định dạng chuẩn cao nhất của Kehoach</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303494" y="2103755"/>
            <a:ext cx="18196153" cy="7154545"/>
          </a:xfrm>
          <a:prstGeom prst="rect">
            <a:avLst/>
          </a:prstGeom>
        </p:spPr>
        <p:txBody>
          <a:bodyPr lIns="0" tIns="0" rIns="0" bIns="0" rtlCol="0" anchor="t">
            <a:spAutoFit/>
          </a:bodyPr>
          <a:lstStyle/>
          <a:p>
            <a:pPr algn="l">
              <a:lnSpc>
                <a:spcPts val="5600"/>
              </a:lnSpc>
            </a:pPr>
            <a:r>
              <a:rPr lang="en-US" sz="3500" b="1">
                <a:solidFill>
                  <a:srgbClr val="FFFFFF"/>
                </a:solidFill>
                <a:latin typeface="Arimo Bold" panose="020B0704020202020204"/>
                <a:ea typeface="Arimo Bold" panose="020B0704020202020204"/>
                <a:cs typeface="Arimo Bold" panose="020B0704020202020204"/>
                <a:sym typeface="Arimo Bold" panose="020B0704020202020204"/>
              </a:rPr>
              <a:t>- Tìm khóa tối thiểu:</a:t>
            </a:r>
            <a:endParaRPr lang="en-US" sz="350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Tính ( NGAY, GIO, PHONG )+:</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NGAY, GIO, PHONG→MONHOC,</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NGAY, GIO, PHONG→GIAOVIEN.</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 Kết quả:( NGAY, GIO, PHONG )+ = { NGAY, GIO, PHONG, MONHOC, GIAOVIEN } </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{NGAY, GIO, PHONG} là siêu khóa, kiểm tra tính tối thiểu: Loại từng thuộc tính ( NGAY , GIO , PHONG NGAY,GIO,PHONG) đều không đủ</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Khóa tối thiểu: {NGAY, GIO, PHONG}</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r>
              <a:rPr lang="en-US" sz="3500">
                <a:solidFill>
                  <a:srgbClr val="FFFFFF"/>
                </a:solidFill>
                <a:latin typeface="Arimo" panose="020B0604020202020204"/>
                <a:ea typeface="Arimo" panose="020B0604020202020204"/>
                <a:cs typeface="Arimo" panose="020B0604020202020204"/>
                <a:sym typeface="Arimo" panose="020B0604020202020204"/>
              </a:rPr>
              <a:t>Thuộc tính không khóa: MONHOC, GIAOVIEN</a:t>
            </a:r>
            <a:endParaRPr lang="en-US" sz="3500">
              <a:solidFill>
                <a:srgbClr val="FFFFFF"/>
              </a:solidFill>
              <a:latin typeface="Arimo" panose="020B0604020202020204"/>
              <a:ea typeface="Arimo" panose="020B0604020202020204"/>
              <a:cs typeface="Arimo" panose="020B0604020202020204"/>
              <a:sym typeface="Arimo" panose="020B0604020202020204"/>
            </a:endParaRPr>
          </a:p>
          <a:p>
            <a:pPr algn="l">
              <a:lnSpc>
                <a:spcPts val="5600"/>
              </a:lnSpc>
            </a:pPr>
            <a:endParaRPr lang="en-US" sz="35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6407057" y="-12001676"/>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71749" y="6788671"/>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028700" y="1338845"/>
            <a:ext cx="18196153" cy="9794220"/>
          </a:xfrm>
          <a:prstGeom prst="rect">
            <a:avLst/>
          </a:prstGeom>
        </p:spPr>
        <p:txBody>
          <a:bodyPr lIns="0" tIns="0" rIns="0" bIns="0" rtlCol="0" anchor="t">
            <a:spAutoFit/>
          </a:bodyPr>
          <a:lstStyle/>
          <a:p>
            <a:pPr algn="l">
              <a:lnSpc>
                <a:spcPts val="4760"/>
              </a:lnSpc>
            </a:pP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a:t>
            </a:r>
            <a:r>
              <a:rPr lang="vi-VN" sz="3400" b="1" dirty="0">
                <a:solidFill>
                  <a:srgbClr val="FFFFFF"/>
                </a:solidFill>
                <a:latin typeface="Arimo Bold" panose="020B0704020202020204"/>
                <a:ea typeface="Arimo Bold" panose="020B0704020202020204"/>
                <a:cs typeface="Arimo Bold" panose="020B0704020202020204"/>
                <a:sym typeface="Arimo Bold" panose="020B0704020202020204"/>
              </a:rPr>
              <a:t>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PHONG}</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2NF:</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các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hàm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trong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F:</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GIO, PHONG→MONHOC: </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toàn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bộ</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Hợp</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lệ</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NGAY→GIAOVIEN:</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vì</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nằm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trong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NGAY, GIO, PHONG→GIAOVIEN:</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toàn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bộ</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Hợp</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lệ</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→GIAOVIEN:</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Vế</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trái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Kêt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luận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hàm</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từng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tính</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nào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vào</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một</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phần</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của</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 NGAY, GIO, PHONG } {NGAY, GIO, PHONG}). Quan </a:t>
            </a:r>
            <a:r>
              <a:rPr lang="en-US" sz="3400" b="1" dirty="0" err="1">
                <a:solidFill>
                  <a:srgbClr val="FFFFFF"/>
                </a:solidFill>
                <a:latin typeface="Arimo Bold" panose="020B0704020202020204"/>
                <a:ea typeface="Arimo Bold" panose="020B0704020202020204"/>
                <a:cs typeface="Arimo Bold" panose="020B0704020202020204"/>
                <a:sym typeface="Arimo Bold" panose="020B0704020202020204"/>
              </a:rPr>
              <a:t>hệ</a:t>
            </a:r>
            <a:r>
              <a:rPr lang="en-US" sz="3400" b="1" dirty="0">
                <a:solidFill>
                  <a:srgbClr val="FFFFFF"/>
                </a:solidFill>
                <a:latin typeface="Arimo Bold" panose="020B0704020202020204"/>
                <a:ea typeface="Arimo Bold" panose="020B0704020202020204"/>
                <a:cs typeface="Arimo Bold" panose="020B0704020202020204"/>
                <a:sym typeface="Arimo Bold" panose="020B0704020202020204"/>
              </a:rPr>
              <a:t> ở 2NF.</a:t>
            </a:r>
            <a:endParaRPr lang="en-US" sz="3400" b="1" dirty="0">
              <a:solidFill>
                <a:srgbClr val="FFFFFF"/>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973570" y="-11456203"/>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303494" y="2431039"/>
            <a:ext cx="18196153" cy="5491183"/>
          </a:xfrm>
          <a:prstGeom prst="rect">
            <a:avLst/>
          </a:prstGeom>
        </p:spPr>
        <p:txBody>
          <a:bodyPr lIns="0" tIns="0" rIns="0" bIns="0" rtlCol="0" anchor="t">
            <a:spAutoFit/>
          </a:bodyPr>
          <a:lstStyle/>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3NF:</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MONHOC→GIAOVIEN: MONHOC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suy</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GIAOVIEN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GIAOVIEN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vi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phạm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3NF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phụ</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thuộc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bắc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cầu</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Kết</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luận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3NF</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Kiểm</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tra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BCNF:</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Vì</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3NF,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thể</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ở BCNF.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Xác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nhận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MONHOC → GIAOVIEN MONHOC→GIAOVIEN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có</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MONHOC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MONHOC</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không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phải</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siêu</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khóa</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760"/>
              </a:lnSpc>
            </a:pP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Dạng</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chuẩn</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cao</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nhất</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a:t>
            </a:r>
            <a:r>
              <a:rPr lang="en-US" sz="3600" b="1" dirty="0" err="1">
                <a:solidFill>
                  <a:srgbClr val="FFFFFF"/>
                </a:solidFill>
                <a:latin typeface="Arimo Bold" panose="020B0704020202020204"/>
                <a:ea typeface="Arimo Bold" panose="020B0704020202020204"/>
                <a:cs typeface="Arimo Bold" panose="020B0704020202020204"/>
                <a:sym typeface="Arimo Bold" panose="020B0704020202020204"/>
              </a:rPr>
              <a:t>là</a:t>
            </a:r>
            <a:r>
              <a:rPr lang="en-US" sz="3600" b="1" dirty="0">
                <a:solidFill>
                  <a:srgbClr val="FFFFFF"/>
                </a:solidFill>
                <a:latin typeface="Arimo Bold" panose="020B0704020202020204"/>
                <a:ea typeface="Arimo Bold" panose="020B0704020202020204"/>
                <a:cs typeface="Arimo Bold" panose="020B0704020202020204"/>
                <a:sym typeface="Arimo Bold" panose="020B0704020202020204"/>
              </a:rPr>
              <a:t>: 2NF</a:t>
            </a:r>
            <a:endParaRPr lang="en-US" sz="3600" b="1" dirty="0">
              <a:solidFill>
                <a:srgbClr val="FFFFFF"/>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526727" y="4128602"/>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028700" y="3120297"/>
            <a:ext cx="17007158" cy="5013960"/>
          </a:xfrm>
          <a:prstGeom prst="rect">
            <a:avLst/>
          </a:prstGeom>
        </p:spPr>
        <p:txBody>
          <a:bodyPr lIns="0" tIns="0" rIns="0" bIns="0" rtlCol="0" anchor="t">
            <a:spAutoFit/>
          </a:bodyPr>
          <a:lstStyle/>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7I/ Kiểm Tra Dạng Chuẩn</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a) Q(A,B,C,D) F={CA→D; A→B}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b) Q(S,D,I,M) F={SI→D;SD→M}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c) Q(N,G,P,M,GV) F={N,G,P→M;M→GV} </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r>
              <a:rPr lang="en-US" sz="4400">
                <a:solidFill>
                  <a:srgbClr val="FFFFFF"/>
                </a:solidFill>
                <a:latin typeface="Arimo" panose="020B0604020202020204"/>
                <a:ea typeface="Arimo" panose="020B0604020202020204"/>
                <a:cs typeface="Arimo" panose="020B0604020202020204"/>
                <a:sym typeface="Arimo" panose="020B0604020202020204"/>
              </a:rPr>
              <a:t>d) Q(S,N,D,T,X) F={S→N; S→D; S→T; S→X}</a:t>
            </a:r>
            <a:endParaRPr lang="en-US" sz="4400">
              <a:solidFill>
                <a:srgbClr val="FFFFFF"/>
              </a:solidFill>
              <a:latin typeface="Arimo" panose="020B0604020202020204"/>
              <a:ea typeface="Arimo" panose="020B0604020202020204"/>
              <a:cs typeface="Arimo" panose="020B0604020202020204"/>
              <a:sym typeface="Arimo" panose="020B0604020202020204"/>
            </a:endParaRPr>
          </a:p>
          <a:p>
            <a:pPr algn="l">
              <a:lnSpc>
                <a:spcPts val="6600"/>
              </a:lnSpc>
            </a:pPr>
            <a:endParaRPr lang="en-US" sz="440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248364"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Freeform 8"/>
          <p:cNvSpPr/>
          <p:nvPr/>
        </p:nvSpPr>
        <p:spPr>
          <a:xfrm>
            <a:off x="2699171" y="1028700"/>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2" name="TextBox 12"/>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sp>
        <p:nvSpPr>
          <p:cNvPr id="13" name="TextBox 13"/>
          <p:cNvSpPr txBox="1"/>
          <p:nvPr/>
        </p:nvSpPr>
        <p:spPr>
          <a:xfrm>
            <a:off x="2804486" y="1114241"/>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1</a:t>
            </a:r>
            <a:endParaRPr lang="en-US" sz="6400">
              <a:solidFill>
                <a:srgbClr val="153A56"/>
              </a:solidFill>
              <a:latin typeface="Roller Coaster Serif"/>
              <a:ea typeface="Roller Coaster Serif"/>
              <a:cs typeface="Roller Coaster Serif"/>
              <a:sym typeface="Roller Coaster Serif"/>
            </a:endParaRPr>
          </a:p>
        </p:txBody>
      </p:sp>
      <p:sp>
        <p:nvSpPr>
          <p:cNvPr id="14" name="TextBox 14"/>
          <p:cNvSpPr txBox="1"/>
          <p:nvPr/>
        </p:nvSpPr>
        <p:spPr>
          <a:xfrm>
            <a:off x="4926744" y="1266641"/>
            <a:ext cx="8887679" cy="886990"/>
          </a:xfrm>
          <a:prstGeom prst="rect">
            <a:avLst/>
          </a:prstGeom>
        </p:spPr>
        <p:txBody>
          <a:bodyPr lIns="0" tIns="0" rIns="0" bIns="0" rtlCol="0" anchor="t">
            <a:spAutoFit/>
          </a:bodyPr>
          <a:lstStyle/>
          <a:p>
            <a:pPr algn="l">
              <a:lnSpc>
                <a:spcPts val="7285"/>
              </a:lnSpc>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Xây dựng mô hình ER,ERD</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pic>
        <p:nvPicPr>
          <p:cNvPr id="15" name="Picture 14"/>
          <p:cNvPicPr>
            <a:picLocks noChangeAspect="1"/>
          </p:cNvPicPr>
          <p:nvPr/>
        </p:nvPicPr>
        <p:blipFill>
          <a:blip r:embed="rId4"/>
          <a:stretch>
            <a:fillRect/>
          </a:stretch>
        </p:blipFill>
        <p:spPr>
          <a:xfrm>
            <a:off x="1371600" y="2628900"/>
            <a:ext cx="14775180" cy="75139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705781" y="1291220"/>
            <a:ext cx="10204976" cy="1164742"/>
          </a:xfrm>
          <a:prstGeom prst="rect">
            <a:avLst/>
          </a:prstGeom>
        </p:spPr>
        <p:txBody>
          <a:bodyPr lIns="0" tIns="0" rIns="0" bIns="0" rtlCol="0" anchor="t">
            <a:spAutoFit/>
          </a:bodyPr>
          <a:lstStyle/>
          <a:p>
            <a:pPr algn="l">
              <a:lnSpc>
                <a:spcPts val="4800"/>
              </a:lnSpc>
            </a:pPr>
            <a:r>
              <a:rPr lang="en-US" sz="3000" b="1" dirty="0">
                <a:solidFill>
                  <a:srgbClr val="FFFFFF"/>
                </a:solidFill>
                <a:latin typeface="Arimo Bold" panose="020B0704020202020204"/>
                <a:ea typeface="Arimo Bold" panose="020B0704020202020204"/>
                <a:cs typeface="Arimo Bold" panose="020B0704020202020204"/>
                <a:sym typeface="Arimo Bold" panose="020B0704020202020204"/>
              </a:rPr>
              <a:t>a) Q(A,B,C,D) F={CA→D; A→B} </a:t>
            </a:r>
            <a:endParaRPr lang="en-US" sz="30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800"/>
              </a:lnSpc>
            </a:pPr>
            <a:r>
              <a:rPr lang="vi-VN" sz="3000" dirty="0">
                <a:solidFill>
                  <a:srgbClr val="FFFFFF"/>
                </a:solidFill>
                <a:latin typeface="Arimo" panose="020B0604020202020204"/>
                <a:ea typeface="Arimo" panose="020B0604020202020204"/>
                <a:cs typeface="Arimo" panose="020B0604020202020204"/>
                <a:sym typeface="Arimo" panose="020B0604020202020204"/>
              </a:rPr>
              <a:t>Khóa {A,C}</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705781" y="2636788"/>
            <a:ext cx="8207336" cy="4800600"/>
          </a:xfrm>
          <a:prstGeom prst="rect">
            <a:avLst/>
          </a:prstGeom>
        </p:spPr>
        <p:txBody>
          <a:bodyPr lIns="0" tIns="0" rIns="0" bIns="0" rtlCol="0" anchor="t">
            <a:spAutoFit/>
          </a:bodyPr>
          <a:lstStyle/>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Kiểm</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tra</a:t>
            </a:r>
            <a:r>
              <a:rPr lang="en-US" sz="3000" dirty="0">
                <a:solidFill>
                  <a:srgbClr val="FFFFFF"/>
                </a:solidFill>
                <a:latin typeface="Arimo" panose="020B0604020202020204"/>
                <a:ea typeface="Arimo" panose="020B0604020202020204"/>
                <a:cs typeface="Arimo" panose="020B0604020202020204"/>
                <a:sym typeface="Arimo" panose="020B0604020202020204"/>
              </a:rPr>
              <a:t> 2NF: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{A,C}.</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Xét</a:t>
            </a:r>
            <a:r>
              <a:rPr lang="en-US" sz="3000" dirty="0">
                <a:solidFill>
                  <a:srgbClr val="FFFFFF"/>
                </a:solidFill>
                <a:latin typeface="Arimo" panose="020B0604020202020204"/>
                <a:ea typeface="Arimo" panose="020B0604020202020204"/>
                <a:cs typeface="Arimo" panose="020B0604020202020204"/>
                <a:sym typeface="Arimo" panose="020B0604020202020204"/>
              </a:rPr>
              <a:t> F: </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CA→D: </a:t>
            </a:r>
            <a:r>
              <a:rPr lang="en-US" sz="3000" dirty="0" err="1">
                <a:solidFill>
                  <a:srgbClr val="FFFFFF"/>
                </a:solidFill>
                <a:latin typeface="Arimo" panose="020B0604020202020204"/>
                <a:ea typeface="Arimo" panose="020B0604020202020204"/>
                <a:cs typeface="Arimo" panose="020B0604020202020204"/>
                <a:sym typeface="Arimo" panose="020B0604020202020204"/>
              </a:rPr>
              <a:t>Vế</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trái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toàn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bộ</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phải</a:t>
            </a:r>
            <a:r>
              <a:rPr lang="en-US" sz="3000" dirty="0">
                <a:solidFill>
                  <a:srgbClr val="FFFFFF"/>
                </a:solidFill>
                <a:latin typeface="Arimo" panose="020B0604020202020204"/>
                <a:ea typeface="Arimo" panose="020B0604020202020204"/>
                <a:cs typeface="Arimo" panose="020B0604020202020204"/>
                <a:sym typeface="Arimo" panose="020B0604020202020204"/>
              </a:rPr>
              <a:t> </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 B: A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một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của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B </a:t>
            </a:r>
            <a:r>
              <a:rPr lang="en-US" sz="3000" dirty="0" err="1">
                <a:solidFill>
                  <a:srgbClr val="FFFFFF"/>
                </a:solidFill>
                <a:latin typeface="Arimo" panose="020B0604020202020204"/>
                <a:ea typeface="Arimo" panose="020B0604020202020204"/>
                <a:cs typeface="Arimo" panose="020B0604020202020204"/>
                <a:sym typeface="Arimo" panose="020B0604020202020204"/>
              </a:rPr>
              <a:t>B</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Đây</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Kết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luận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ở 2NF.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Dạng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chuẩn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cao</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nhất</a:t>
            </a:r>
            <a:r>
              <a:rPr lang="en-US" sz="3000" dirty="0">
                <a:solidFill>
                  <a:srgbClr val="FFFFFF"/>
                </a:solidFill>
                <a:latin typeface="Arimo" panose="020B0604020202020204"/>
                <a:ea typeface="Arimo" panose="020B0604020202020204"/>
                <a:cs typeface="Arimo" panose="020B0604020202020204"/>
                <a:sym typeface="Arimo" panose="020B0604020202020204"/>
              </a:rPr>
              <a:t>: ở 1NF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271739" y="6037757"/>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705781" y="1291220"/>
            <a:ext cx="10204976" cy="1780296"/>
          </a:xfrm>
          <a:prstGeom prst="rect">
            <a:avLst/>
          </a:prstGeom>
        </p:spPr>
        <p:txBody>
          <a:bodyPr lIns="0" tIns="0" rIns="0" bIns="0" rtlCol="0" anchor="t">
            <a:spAutoFit/>
          </a:bodyPr>
          <a:lstStyle/>
          <a:p>
            <a:pPr algn="l">
              <a:lnSpc>
                <a:spcPts val="4800"/>
              </a:lnSpc>
            </a:pPr>
            <a:r>
              <a:rPr lang="en-US" sz="3000" b="1" dirty="0">
                <a:solidFill>
                  <a:srgbClr val="FFFFFF"/>
                </a:solidFill>
                <a:latin typeface="Arimo Bold" panose="020B0704020202020204"/>
                <a:ea typeface="Arimo Bold" panose="020B0704020202020204"/>
                <a:cs typeface="Arimo Bold" panose="020B0704020202020204"/>
                <a:sym typeface="Arimo Bold" panose="020B0704020202020204"/>
              </a:rPr>
              <a:t>b) Q(S,D,I,M) F={SI→D;SD→M} </a:t>
            </a:r>
            <a:endParaRPr lang="en-US" sz="30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800"/>
              </a:lnSpc>
            </a:pPr>
            <a:r>
              <a:rPr lang="vi-VN" sz="3000" dirty="0">
                <a:solidFill>
                  <a:srgbClr val="FFFFFF"/>
                </a:solidFill>
                <a:latin typeface="Arimo" panose="020B0604020202020204"/>
                <a:ea typeface="Arimo" panose="020B0604020202020204"/>
                <a:cs typeface="Arimo" panose="020B0604020202020204"/>
                <a:sym typeface="Arimo" panose="020B0604020202020204"/>
              </a:rPr>
              <a:t>Khóa: {S,I}</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800"/>
              </a:lnSpc>
            </a:pP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734810" y="2664259"/>
            <a:ext cx="8940934" cy="5334000"/>
          </a:xfrm>
          <a:prstGeom prst="rect">
            <a:avLst/>
          </a:prstGeom>
        </p:spPr>
        <p:txBody>
          <a:bodyPr lIns="0" tIns="0" rIns="0" bIns="0" rtlCol="0" anchor="t">
            <a:spAutoFit/>
          </a:bodyPr>
          <a:lstStyle/>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Kiểm</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tra</a:t>
            </a:r>
            <a:r>
              <a:rPr lang="en-US" sz="3000" dirty="0">
                <a:solidFill>
                  <a:srgbClr val="FFFFFF"/>
                </a:solidFill>
                <a:latin typeface="Arimo" panose="020B0604020202020204"/>
                <a:ea typeface="Arimo" panose="020B0604020202020204"/>
                <a:cs typeface="Arimo" panose="020B0604020202020204"/>
                <a:sym typeface="Arimo" panose="020B0604020202020204"/>
              </a:rPr>
              <a:t> 2NF: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{S,I}.</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Xét</a:t>
            </a:r>
            <a:r>
              <a:rPr lang="en-US" sz="3000" dirty="0">
                <a:solidFill>
                  <a:srgbClr val="FFFFFF"/>
                </a:solidFill>
                <a:latin typeface="Arimo" panose="020B0604020202020204"/>
                <a:ea typeface="Arimo" panose="020B0604020202020204"/>
                <a:cs typeface="Arimo" panose="020B0604020202020204"/>
                <a:sym typeface="Arimo" panose="020B0604020202020204"/>
              </a:rPr>
              <a:t> F: </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SI→D: </a:t>
            </a:r>
            <a:r>
              <a:rPr lang="en-US" sz="3000" dirty="0" err="1">
                <a:solidFill>
                  <a:srgbClr val="FFFFFF"/>
                </a:solidFill>
                <a:latin typeface="Arimo" panose="020B0604020202020204"/>
                <a:ea typeface="Arimo" panose="020B0604020202020204"/>
                <a:cs typeface="Arimo" panose="020B0604020202020204"/>
                <a:sym typeface="Arimo" panose="020B0604020202020204"/>
              </a:rPr>
              <a:t>Vế</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trái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toàn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bộ</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phải</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a:solidFill>
                  <a:srgbClr val="FFFFFF"/>
                </a:solidFill>
                <a:latin typeface="Arimo" panose="020B0604020202020204"/>
                <a:ea typeface="Arimo" panose="020B0604020202020204"/>
                <a:cs typeface="Arimo" panose="020B0604020202020204"/>
                <a:sym typeface="Arimo" panose="020B0604020202020204"/>
              </a:rPr>
              <a:t>+ SD→M: S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một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của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M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khóa</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Đây</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là</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phụ</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thuộc</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từng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phần</a:t>
            </a:r>
            <a:r>
              <a:rPr lang="en-US" sz="3000" dirty="0">
                <a:solidFill>
                  <a:srgbClr val="FFFFFF"/>
                </a:solidFill>
                <a:latin typeface="Arimo" panose="020B0604020202020204"/>
                <a:ea typeface="Arimo" panose="020B0604020202020204"/>
                <a:cs typeface="Arimo" panose="020B0604020202020204"/>
                <a:sym typeface="Arimo" panose="020B0604020202020204"/>
              </a:rPr>
              <a:t>.</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Kết</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luận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Không</a:t>
            </a:r>
            <a:r>
              <a:rPr lang="en-US" sz="3000" dirty="0">
                <a:solidFill>
                  <a:srgbClr val="FFFFFF"/>
                </a:solidFill>
                <a:latin typeface="Arimo" panose="020B0604020202020204"/>
                <a:ea typeface="Arimo" panose="020B0604020202020204"/>
                <a:cs typeface="Arimo" panose="020B0604020202020204"/>
                <a:sym typeface="Arimo" panose="020B0604020202020204"/>
              </a:rPr>
              <a:t> ở 2NF.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r>
              <a:rPr lang="en-US" sz="3000" dirty="0" err="1">
                <a:solidFill>
                  <a:srgbClr val="FFFFFF"/>
                </a:solidFill>
                <a:latin typeface="Arimo" panose="020B0604020202020204"/>
                <a:ea typeface="Arimo" panose="020B0604020202020204"/>
                <a:cs typeface="Arimo" panose="020B0604020202020204"/>
                <a:sym typeface="Arimo" panose="020B0604020202020204"/>
              </a:rPr>
              <a:t>Dạng</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chuẩn</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cao</a:t>
            </a:r>
            <a:r>
              <a:rPr lang="en-US" sz="3000" dirty="0">
                <a:solidFill>
                  <a:srgbClr val="FFFFFF"/>
                </a:solidFill>
                <a:latin typeface="Arimo" panose="020B0604020202020204"/>
                <a:ea typeface="Arimo" panose="020B0604020202020204"/>
                <a:cs typeface="Arimo" panose="020B0604020202020204"/>
                <a:sym typeface="Arimo" panose="020B0604020202020204"/>
              </a:rPr>
              <a:t> </a:t>
            </a:r>
            <a:r>
              <a:rPr lang="en-US" sz="3000" dirty="0" err="1">
                <a:solidFill>
                  <a:srgbClr val="FFFFFF"/>
                </a:solidFill>
                <a:latin typeface="Arimo" panose="020B0604020202020204"/>
                <a:ea typeface="Arimo" panose="020B0604020202020204"/>
                <a:cs typeface="Arimo" panose="020B0604020202020204"/>
                <a:sym typeface="Arimo" panose="020B0604020202020204"/>
              </a:rPr>
              <a:t>nhất</a:t>
            </a:r>
            <a:r>
              <a:rPr lang="en-US" sz="3000" dirty="0">
                <a:solidFill>
                  <a:srgbClr val="FFFFFF"/>
                </a:solidFill>
                <a:latin typeface="Arimo" panose="020B0604020202020204"/>
                <a:ea typeface="Arimo" panose="020B0604020202020204"/>
                <a:cs typeface="Arimo" panose="020B0604020202020204"/>
                <a:sym typeface="Arimo" panose="020B0604020202020204"/>
              </a:rPr>
              <a:t>: ở 1NF</a:t>
            </a:r>
            <a:endParaRPr lang="en-US" sz="30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200"/>
              </a:lnSpc>
              <a:spcBef>
                <a:spcPct val="0"/>
              </a:spcBef>
            </a:pPr>
            <a:endParaRPr lang="en-US" sz="30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926307" y="6255946"/>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191988" y="537580"/>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405771" y="1300745"/>
            <a:ext cx="10204976" cy="1116972"/>
          </a:xfrm>
          <a:prstGeom prst="rect">
            <a:avLst/>
          </a:prstGeom>
        </p:spPr>
        <p:txBody>
          <a:bodyPr lIns="0" tIns="0" rIns="0" bIns="0" rtlCol="0" anchor="t">
            <a:spAutoFit/>
          </a:bodyPr>
          <a:lstStyle/>
          <a:p>
            <a:pPr algn="l">
              <a:lnSpc>
                <a:spcPts val="4640"/>
              </a:lnSpc>
            </a:pPr>
            <a:r>
              <a:rPr lang="en-US" sz="2900" b="1" dirty="0">
                <a:solidFill>
                  <a:srgbClr val="FFFFFF"/>
                </a:solidFill>
                <a:latin typeface="Arimo Bold" panose="020B0704020202020204"/>
                <a:ea typeface="Arimo Bold" panose="020B0704020202020204"/>
                <a:cs typeface="Arimo Bold" panose="020B0704020202020204"/>
                <a:sym typeface="Arimo Bold" panose="020B0704020202020204"/>
              </a:rPr>
              <a:t>c) Q(N,G,P,M,GV) F={N,G,P→M;M→GV} </a:t>
            </a:r>
            <a:endParaRPr lang="en-US" sz="29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640"/>
              </a:lnSpc>
            </a:pPr>
            <a:r>
              <a:rPr lang="vi-VN" sz="2900" dirty="0">
                <a:solidFill>
                  <a:srgbClr val="FFFFFF"/>
                </a:solidFill>
                <a:latin typeface="Arimo" panose="020B0604020202020204"/>
                <a:ea typeface="Arimo" panose="020B0604020202020204"/>
                <a:cs typeface="Arimo" panose="020B0604020202020204"/>
                <a:sym typeface="Arimo" panose="020B0604020202020204"/>
              </a:rPr>
              <a:t>Khóa: {N,G,P}</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381000" y="2483275"/>
            <a:ext cx="14927155" cy="6262612"/>
          </a:xfrm>
          <a:prstGeom prst="rect">
            <a:avLst/>
          </a:prstGeom>
        </p:spPr>
        <p:txBody>
          <a:bodyPr wrap="square" lIns="0" tIns="0" rIns="0" bIns="0" rtlCol="0" anchor="t">
            <a:spAutoFit/>
          </a:bodyPr>
          <a:lstStyle/>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Kiểm</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tra</a:t>
            </a:r>
            <a:r>
              <a:rPr lang="en-US" sz="2900" dirty="0">
                <a:solidFill>
                  <a:srgbClr val="FFFFFF"/>
                </a:solidFill>
                <a:latin typeface="Arimo" panose="020B0604020202020204"/>
                <a:ea typeface="Arimo" panose="020B0604020202020204"/>
                <a:cs typeface="Arimo" panose="020B0604020202020204"/>
                <a:sym typeface="Arimo" panose="020B0604020202020204"/>
              </a:rPr>
              <a:t> 2NF:</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{N.G.P}.</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Xét</a:t>
            </a:r>
            <a:r>
              <a:rPr lang="en-US" sz="2900" dirty="0">
                <a:solidFill>
                  <a:srgbClr val="FFFFFF"/>
                </a:solidFill>
                <a:latin typeface="Arimo" panose="020B0604020202020204"/>
                <a:ea typeface="Arimo" panose="020B0604020202020204"/>
                <a:cs typeface="Arimo" panose="020B0604020202020204"/>
                <a:sym typeface="Arimo" panose="020B0604020202020204"/>
              </a:rPr>
              <a:t> F: </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N,G,P→M:Vế</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trái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là</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toàn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bộ</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phải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từng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phần</a:t>
            </a:r>
            <a:r>
              <a:rPr lang="en-US" sz="2900" dirty="0">
                <a:solidFill>
                  <a:srgbClr val="FFFFFF"/>
                </a:solidFill>
                <a:latin typeface="Arimo" panose="020B0604020202020204"/>
                <a:ea typeface="Arimo" panose="020B0604020202020204"/>
                <a:cs typeface="Arimo" panose="020B0604020202020204"/>
                <a:sym typeface="Arimo" panose="020B0604020202020204"/>
              </a:rPr>
              <a:t>.</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M→GV:M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phải</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từng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phần</a:t>
            </a:r>
            <a:r>
              <a:rPr lang="en-US" sz="2900" dirty="0">
                <a:solidFill>
                  <a:srgbClr val="FFFFFF"/>
                </a:solidFill>
                <a:latin typeface="Arimo" panose="020B0604020202020204"/>
                <a:ea typeface="Arimo" panose="020B0604020202020204"/>
                <a:cs typeface="Arimo" panose="020B0604020202020204"/>
                <a:sym typeface="Arimo" panose="020B0604020202020204"/>
              </a:rPr>
              <a:t>.</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Kết</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luận</a:t>
            </a:r>
            <a:r>
              <a:rPr lang="en-US" sz="2900" dirty="0">
                <a:solidFill>
                  <a:srgbClr val="FFFFFF"/>
                </a:solidFill>
                <a:latin typeface="Arimo" panose="020B0604020202020204"/>
                <a:ea typeface="Arimo" panose="020B0604020202020204"/>
                <a:cs typeface="Arimo" panose="020B0604020202020204"/>
                <a:sym typeface="Arimo" panose="020B0604020202020204"/>
              </a:rPr>
              <a:t>: ở 2NF.</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Kiểm</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tra</a:t>
            </a:r>
            <a:r>
              <a:rPr lang="en-US" sz="2900" dirty="0">
                <a:solidFill>
                  <a:srgbClr val="FFFFFF"/>
                </a:solidFill>
                <a:latin typeface="Arimo" panose="020B0604020202020204"/>
                <a:ea typeface="Arimo" panose="020B0604020202020204"/>
                <a:cs typeface="Arimo" panose="020B0604020202020204"/>
                <a:sym typeface="Arimo" panose="020B0604020202020204"/>
              </a:rPr>
              <a:t> 3NF:</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Xét</a:t>
            </a:r>
            <a:r>
              <a:rPr lang="en-US" sz="2900" dirty="0">
                <a:solidFill>
                  <a:srgbClr val="FFFFFF"/>
                </a:solidFill>
                <a:latin typeface="Arimo" panose="020B0604020202020204"/>
                <a:ea typeface="Arimo" panose="020B0604020202020204"/>
                <a:cs typeface="Arimo" panose="020B0604020202020204"/>
                <a:sym typeface="Arimo" panose="020B0604020202020204"/>
              </a:rPr>
              <a:t> F: </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a:solidFill>
                  <a:srgbClr val="FFFFFF"/>
                </a:solidFill>
                <a:latin typeface="Arimo" panose="020B0604020202020204"/>
                <a:ea typeface="Arimo" panose="020B0604020202020204"/>
                <a:cs typeface="Arimo" panose="020B0604020202020204"/>
                <a:sym typeface="Arimo" panose="020B0604020202020204"/>
              </a:rPr>
              <a:t>+ M→GV: M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suy</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ra</a:t>
            </a:r>
            <a:r>
              <a:rPr lang="en-US" sz="2900" dirty="0">
                <a:solidFill>
                  <a:srgbClr val="FFFFFF"/>
                </a:solidFill>
                <a:latin typeface="Arimo" panose="020B0604020202020204"/>
                <a:ea typeface="Arimo" panose="020B0604020202020204"/>
                <a:cs typeface="Arimo" panose="020B0604020202020204"/>
                <a:sym typeface="Arimo" panose="020B0604020202020204"/>
              </a:rPr>
              <a:t> GV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vi-VN"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khóa</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Đây</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là</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phụ</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bắc</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cầu</a:t>
            </a:r>
            <a:r>
              <a:rPr lang="en-US" sz="2900" dirty="0">
                <a:solidFill>
                  <a:srgbClr val="FFFFFF"/>
                </a:solidFill>
                <a:latin typeface="Arimo" panose="020B0604020202020204"/>
                <a:ea typeface="Arimo" panose="020B0604020202020204"/>
                <a:cs typeface="Arimo" panose="020B0604020202020204"/>
                <a:sym typeface="Arimo" panose="020B0604020202020204"/>
              </a:rPr>
              <a:t>.</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Kết</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luận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Không</a:t>
            </a:r>
            <a:r>
              <a:rPr lang="en-US" sz="2900" dirty="0">
                <a:solidFill>
                  <a:srgbClr val="FFFFFF"/>
                </a:solidFill>
                <a:latin typeface="Arimo" panose="020B0604020202020204"/>
                <a:ea typeface="Arimo" panose="020B0604020202020204"/>
                <a:cs typeface="Arimo" panose="020B0604020202020204"/>
                <a:sym typeface="Arimo" panose="020B0604020202020204"/>
              </a:rPr>
              <a:t> ở 3NF.</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r>
              <a:rPr lang="en-US" sz="2900" dirty="0" err="1">
                <a:solidFill>
                  <a:srgbClr val="FFFFFF"/>
                </a:solidFill>
                <a:latin typeface="Arimo" panose="020B0604020202020204"/>
                <a:ea typeface="Arimo" panose="020B0604020202020204"/>
                <a:cs typeface="Arimo" panose="020B0604020202020204"/>
                <a:sym typeface="Arimo" panose="020B0604020202020204"/>
              </a:rPr>
              <a:t>Dạng</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chuẩn</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cao</a:t>
            </a:r>
            <a:r>
              <a:rPr lang="en-US" sz="2900" dirty="0">
                <a:solidFill>
                  <a:srgbClr val="FFFFFF"/>
                </a:solidFill>
                <a:latin typeface="Arimo" panose="020B0604020202020204"/>
                <a:ea typeface="Arimo" panose="020B0604020202020204"/>
                <a:cs typeface="Arimo" panose="020B0604020202020204"/>
                <a:sym typeface="Arimo" panose="020B0604020202020204"/>
              </a:rPr>
              <a:t> </a:t>
            </a:r>
            <a:r>
              <a:rPr lang="en-US" sz="2900" dirty="0" err="1">
                <a:solidFill>
                  <a:srgbClr val="FFFFFF"/>
                </a:solidFill>
                <a:latin typeface="Arimo" panose="020B0604020202020204"/>
                <a:ea typeface="Arimo" panose="020B0604020202020204"/>
                <a:cs typeface="Arimo" panose="020B0604020202020204"/>
                <a:sym typeface="Arimo" panose="020B0604020202020204"/>
              </a:rPr>
              <a:t>nhất</a:t>
            </a:r>
            <a:r>
              <a:rPr lang="en-US" sz="2900" dirty="0">
                <a:solidFill>
                  <a:srgbClr val="FFFFFF"/>
                </a:solidFill>
                <a:latin typeface="Arimo" panose="020B0604020202020204"/>
                <a:ea typeface="Arimo" panose="020B0604020202020204"/>
                <a:cs typeface="Arimo" panose="020B0604020202020204"/>
                <a:sym typeface="Arimo" panose="020B0604020202020204"/>
              </a:rPr>
              <a:t>: ở 2NF</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4060"/>
              </a:lnSpc>
              <a:spcBef>
                <a:spcPct val="0"/>
              </a:spcBef>
            </a:pP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6277064" y="-11919855"/>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grpSp>
        <p:nvGrpSpPr>
          <p:cNvPr id="8" name="Group 8"/>
          <p:cNvGrpSpPr/>
          <p:nvPr/>
        </p:nvGrpSpPr>
        <p:grpSpPr>
          <a:xfrm rot="9564434">
            <a:off x="13980854" y="6788671"/>
            <a:ext cx="12021510" cy="14678602"/>
            <a:chOff x="-41910" y="-111760"/>
            <a:chExt cx="5331460" cy="6509863"/>
          </a:xfrm>
        </p:grpSpPr>
        <p:sp>
          <p:nvSpPr>
            <p:cNvPr id="9" name="Freeform 9"/>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0" name="TextBox 10"/>
          <p:cNvSpPr txBox="1"/>
          <p:nvPr/>
        </p:nvSpPr>
        <p:spPr>
          <a:xfrm>
            <a:off x="4689750" y="395362"/>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Nguyễn Thị Kim Tuyết:</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405771" y="1300745"/>
            <a:ext cx="10204976" cy="1116972"/>
          </a:xfrm>
          <a:prstGeom prst="rect">
            <a:avLst/>
          </a:prstGeom>
        </p:spPr>
        <p:txBody>
          <a:bodyPr lIns="0" tIns="0" rIns="0" bIns="0" rtlCol="0" anchor="t">
            <a:spAutoFit/>
          </a:bodyPr>
          <a:lstStyle/>
          <a:p>
            <a:pPr algn="l">
              <a:lnSpc>
                <a:spcPts val="4640"/>
              </a:lnSpc>
            </a:pPr>
            <a:r>
              <a:rPr lang="en-US" sz="2900" b="1" dirty="0">
                <a:solidFill>
                  <a:srgbClr val="FFFFFF"/>
                </a:solidFill>
                <a:latin typeface="Arimo Bold" panose="020B0704020202020204"/>
                <a:ea typeface="Arimo Bold" panose="020B0704020202020204"/>
                <a:cs typeface="Arimo Bold" panose="020B0704020202020204"/>
                <a:sym typeface="Arimo Bold" panose="020B0704020202020204"/>
              </a:rPr>
              <a:t>d) Q(S,N,D,T,X) F={S→N; S→D; S→T; S→X}</a:t>
            </a:r>
            <a:endParaRPr lang="en-US" sz="2900" b="1" dirty="0">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640"/>
              </a:lnSpc>
            </a:pPr>
            <a:r>
              <a:rPr lang="vi-VN" sz="2900" dirty="0">
                <a:solidFill>
                  <a:srgbClr val="FFFFFF"/>
                </a:solidFill>
                <a:latin typeface="Arimo" panose="020B0604020202020204"/>
                <a:ea typeface="Arimo" panose="020B0604020202020204"/>
                <a:cs typeface="Arimo" panose="020B0604020202020204"/>
                <a:sym typeface="Arimo" panose="020B0604020202020204"/>
              </a:rPr>
              <a:t>Khóa: {S}</a:t>
            </a:r>
            <a:endParaRPr lang="en-US" sz="2900" dirty="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438428" y="2448117"/>
            <a:ext cx="17316172" cy="8276305"/>
          </a:xfrm>
          <a:prstGeom prst="rect">
            <a:avLst/>
          </a:prstGeom>
        </p:spPr>
        <p:txBody>
          <a:bodyPr wrap="square" lIns="0" tIns="0" rIns="0" bIns="0" rtlCol="0" anchor="t">
            <a:spAutoFit/>
          </a:bodyPr>
          <a:lstStyle/>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2NF: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{S}.</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Vì</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chỉ</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một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tính</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thể</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từng</a:t>
            </a:r>
            <a:r>
              <a:rPr lang="vi-VN"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phần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từng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phần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chỉ</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xảy</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ra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nhiều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tính</a:t>
            </a:r>
            <a:r>
              <a:rPr lang="en-US" sz="2800" dirty="0">
                <a:solidFill>
                  <a:srgbClr val="FFFFFF"/>
                </a:solidFill>
                <a:latin typeface="Arimo" panose="020B0604020202020204"/>
                <a:ea typeface="Arimo" panose="020B0604020202020204"/>
                <a:cs typeface="Arimo" panose="020B0604020202020204"/>
                <a:sym typeface="Arimo" panose="020B0604020202020204"/>
              </a:rPr>
              <a:t>).</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S→N, S→D, S→T, S→X: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toàn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bộ</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2NF.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3NF: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Tất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cả</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(S→N,S→D,S→T,S→X) </a:t>
            </a:r>
            <a:r>
              <a:rPr lang="en-US" sz="2800" dirty="0" err="1">
                <a:solidFill>
                  <a:srgbClr val="FFFFFF"/>
                </a:solidFill>
                <a:latin typeface="Arimo" panose="020B0604020202020204"/>
                <a:ea typeface="Arimo" panose="020B0604020202020204"/>
                <a:cs typeface="Arimo" panose="020B0604020202020204"/>
                <a:sym typeface="Arimo" panose="020B0604020202020204"/>
              </a:rPr>
              <a:t>đều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phải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siêu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 S).</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có</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phụ</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thuộc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bắc</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cầu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suy</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ra</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không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3NF.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Kiểm</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tra</a:t>
            </a:r>
            <a:r>
              <a:rPr lang="en-US" sz="2800" dirty="0">
                <a:solidFill>
                  <a:srgbClr val="FFFFFF"/>
                </a:solidFill>
                <a:latin typeface="Arimo" panose="020B0604020202020204"/>
                <a:ea typeface="Arimo" panose="020B0604020202020204"/>
                <a:cs typeface="Arimo" panose="020B0604020202020204"/>
                <a:sym typeface="Arimo" panose="020B0604020202020204"/>
              </a:rPr>
              <a:t> BCNF: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Xét</a:t>
            </a:r>
            <a:r>
              <a:rPr lang="en-US" sz="2800" dirty="0">
                <a:solidFill>
                  <a:srgbClr val="FFFFFF"/>
                </a:solidFill>
                <a:latin typeface="Arimo" panose="020B0604020202020204"/>
                <a:ea typeface="Arimo" panose="020B0604020202020204"/>
                <a:cs typeface="Arimo" panose="020B0604020202020204"/>
                <a:sym typeface="Arimo" panose="020B0604020202020204"/>
              </a:rPr>
              <a:t> F: </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a:solidFill>
                  <a:srgbClr val="FFFFFF"/>
                </a:solidFill>
                <a:latin typeface="Arimo" panose="020B0604020202020204"/>
                <a:ea typeface="Arimo" panose="020B0604020202020204"/>
                <a:cs typeface="Arimo" panose="020B0604020202020204"/>
                <a:sym typeface="Arimo" panose="020B0604020202020204"/>
              </a:rPr>
              <a:t>+ S→N,S→D,S→T,S→X: </a:t>
            </a:r>
            <a:r>
              <a:rPr lang="en-US" sz="2800" dirty="0" err="1">
                <a:solidFill>
                  <a:srgbClr val="FFFFFF"/>
                </a:solidFill>
                <a:latin typeface="Arimo" panose="020B0604020202020204"/>
                <a:ea typeface="Arimo" panose="020B0604020202020204"/>
                <a:cs typeface="Arimo" panose="020B0604020202020204"/>
                <a:sym typeface="Arimo" panose="020B0604020202020204"/>
              </a:rPr>
              <a:t>Vế</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trái</a:t>
            </a:r>
            <a:r>
              <a:rPr lang="en-US" sz="2800" dirty="0">
                <a:solidFill>
                  <a:srgbClr val="FFFFFF"/>
                </a:solidFill>
                <a:latin typeface="Arimo" panose="020B0604020202020204"/>
                <a:ea typeface="Arimo" panose="020B0604020202020204"/>
                <a:cs typeface="Arimo" panose="020B0604020202020204"/>
                <a:sym typeface="Arimo" panose="020B0604020202020204"/>
              </a:rPr>
              <a:t> S </a:t>
            </a:r>
            <a:r>
              <a:rPr lang="en-US" sz="2800" dirty="0" err="1">
                <a:solidFill>
                  <a:srgbClr val="FFFFFF"/>
                </a:solidFill>
                <a:latin typeface="Arimo" panose="020B0604020202020204"/>
                <a:ea typeface="Arimo" panose="020B0604020202020204"/>
                <a:cs typeface="Arimo" panose="020B0604020202020204"/>
                <a:sym typeface="Arimo" panose="020B0604020202020204"/>
              </a:rPr>
              <a:t>là</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siêu</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khóa</a:t>
            </a:r>
            <a:r>
              <a:rPr lang="en-US" sz="2800" dirty="0">
                <a:solidFill>
                  <a:srgbClr val="FFFFFF"/>
                </a:solidFill>
                <a:latin typeface="Arimo" panose="020B0604020202020204"/>
                <a:ea typeface="Arimo" panose="020B0604020202020204"/>
                <a:cs typeface="Arimo" panose="020B0604020202020204"/>
                <a:sym typeface="Arimo" panose="020B0604020202020204"/>
              </a:rPr>
              <a:t>.</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Kết</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luận</a:t>
            </a:r>
            <a:r>
              <a:rPr lang="en-US" sz="2800" dirty="0">
                <a:solidFill>
                  <a:srgbClr val="FFFFFF"/>
                </a:solidFill>
                <a:latin typeface="Arimo" panose="020B0604020202020204"/>
                <a:ea typeface="Arimo" panose="020B0604020202020204"/>
                <a:cs typeface="Arimo" panose="020B0604020202020204"/>
                <a:sym typeface="Arimo" panose="020B0604020202020204"/>
              </a:rPr>
              <a:t>: ở BCNF.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r>
              <a:rPr lang="en-US" sz="2800" dirty="0" err="1">
                <a:solidFill>
                  <a:srgbClr val="FFFFFF"/>
                </a:solidFill>
                <a:latin typeface="Arimo" panose="020B0604020202020204"/>
                <a:ea typeface="Arimo" panose="020B0604020202020204"/>
                <a:cs typeface="Arimo" panose="020B0604020202020204"/>
                <a:sym typeface="Arimo" panose="020B0604020202020204"/>
              </a:rPr>
              <a:t>Dạng</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chuẩn</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cao</a:t>
            </a:r>
            <a:r>
              <a:rPr lang="en-US" sz="2800" dirty="0">
                <a:solidFill>
                  <a:srgbClr val="FFFFFF"/>
                </a:solidFill>
                <a:latin typeface="Arimo" panose="020B0604020202020204"/>
                <a:ea typeface="Arimo" panose="020B0604020202020204"/>
                <a:cs typeface="Arimo" panose="020B0604020202020204"/>
                <a:sym typeface="Arimo" panose="020B0604020202020204"/>
              </a:rPr>
              <a:t> </a:t>
            </a:r>
            <a:r>
              <a:rPr lang="en-US" sz="2800" dirty="0" err="1">
                <a:solidFill>
                  <a:srgbClr val="FFFFFF"/>
                </a:solidFill>
                <a:latin typeface="Arimo" panose="020B0604020202020204"/>
                <a:ea typeface="Arimo" panose="020B0604020202020204"/>
                <a:cs typeface="Arimo" panose="020B0604020202020204"/>
                <a:sym typeface="Arimo" panose="020B0604020202020204"/>
              </a:rPr>
              <a:t>nhất</a:t>
            </a:r>
            <a:r>
              <a:rPr lang="en-US" sz="2800" dirty="0">
                <a:solidFill>
                  <a:srgbClr val="FFFFFF"/>
                </a:solidFill>
                <a:latin typeface="Arimo" panose="020B0604020202020204"/>
                <a:ea typeface="Arimo" panose="020B0604020202020204"/>
                <a:cs typeface="Arimo" panose="020B0604020202020204"/>
                <a:sym typeface="Arimo" panose="020B0604020202020204"/>
              </a:rPr>
              <a:t>: ở BCNF (bao </a:t>
            </a:r>
            <a:r>
              <a:rPr lang="en-US" sz="2800" dirty="0" err="1">
                <a:solidFill>
                  <a:srgbClr val="FFFFFF"/>
                </a:solidFill>
                <a:latin typeface="Arimo" panose="020B0604020202020204"/>
                <a:ea typeface="Arimo" panose="020B0604020202020204"/>
                <a:cs typeface="Arimo" panose="020B0604020202020204"/>
                <a:sym typeface="Arimo" panose="020B0604020202020204"/>
              </a:rPr>
              <a:t>gồm</a:t>
            </a:r>
            <a:r>
              <a:rPr lang="en-US" sz="2800" dirty="0">
                <a:solidFill>
                  <a:srgbClr val="FFFFFF"/>
                </a:solidFill>
                <a:latin typeface="Arimo" panose="020B0604020202020204"/>
                <a:ea typeface="Arimo" panose="020B0604020202020204"/>
                <a:cs typeface="Arimo" panose="020B0604020202020204"/>
                <a:sym typeface="Arimo" panose="020B0604020202020204"/>
              </a:rPr>
              <a:t> 2NF </a:t>
            </a:r>
            <a:r>
              <a:rPr lang="en-US" sz="2800" dirty="0" err="1">
                <a:solidFill>
                  <a:srgbClr val="FFFFFF"/>
                </a:solidFill>
                <a:latin typeface="Arimo" panose="020B0604020202020204"/>
                <a:ea typeface="Arimo" panose="020B0604020202020204"/>
                <a:cs typeface="Arimo" panose="020B0604020202020204"/>
                <a:sym typeface="Arimo" panose="020B0604020202020204"/>
              </a:rPr>
              <a:t>và</a:t>
            </a:r>
            <a:r>
              <a:rPr lang="en-US" sz="2800" dirty="0">
                <a:solidFill>
                  <a:srgbClr val="FFFFFF"/>
                </a:solidFill>
                <a:latin typeface="Arimo" panose="020B0604020202020204"/>
                <a:ea typeface="Arimo" panose="020B0604020202020204"/>
                <a:cs typeface="Arimo" panose="020B0604020202020204"/>
                <a:sym typeface="Arimo" panose="020B0604020202020204"/>
              </a:rPr>
              <a:t> 3NF)</a:t>
            </a:r>
            <a:endParaRPr lang="en-US" sz="2800" dirty="0">
              <a:solidFill>
                <a:srgbClr val="FFFFFF"/>
              </a:solidFill>
              <a:latin typeface="Arimo" panose="020B0604020202020204"/>
              <a:ea typeface="Arimo" panose="020B0604020202020204"/>
              <a:cs typeface="Arimo" panose="020B0604020202020204"/>
              <a:sym typeface="Arimo" panose="020B0604020202020204"/>
            </a:endParaRPr>
          </a:p>
          <a:p>
            <a:pPr algn="l">
              <a:lnSpc>
                <a:spcPts val="3640"/>
              </a:lnSpc>
            </a:pPr>
            <a:endParaRPr lang="en-US" sz="2800" dirty="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259987"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a:off x="-11364716" y="5557283"/>
            <a:ext cx="12764448" cy="12469509"/>
            <a:chOff x="-41910" y="-111760"/>
            <a:chExt cx="5331460" cy="5208270"/>
          </a:xfrm>
        </p:grpSpPr>
        <p:sp>
          <p:nvSpPr>
            <p:cNvPr id="7" name="Freeform 7"/>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1"/>
              <a:stretch>
                <a:fillRect l="-22624" r="-22624"/>
              </a:stretch>
            </a:blipFill>
          </p:spPr>
        </p:sp>
      </p:grpSp>
      <p:grpSp>
        <p:nvGrpSpPr>
          <p:cNvPr id="8" name="Group 8"/>
          <p:cNvGrpSpPr/>
          <p:nvPr/>
        </p:nvGrpSpPr>
        <p:grpSpPr>
          <a:xfrm rot="-9761124">
            <a:off x="16659369" y="-6820202"/>
            <a:ext cx="12554127" cy="13640404"/>
            <a:chOff x="-41910" y="-111760"/>
            <a:chExt cx="5331460" cy="5792778"/>
          </a:xfrm>
        </p:grpSpPr>
        <p:sp>
          <p:nvSpPr>
            <p:cNvPr id="9" name="Freeform 9"/>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10" name="TextBox 10"/>
          <p:cNvSpPr txBox="1"/>
          <p:nvPr/>
        </p:nvSpPr>
        <p:spPr>
          <a:xfrm>
            <a:off x="4230963" y="347956"/>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192879" y="1732496"/>
            <a:ext cx="8697960" cy="8363207"/>
          </a:xfrm>
          <a:prstGeom prst="rect">
            <a:avLst/>
          </a:prstGeom>
        </p:spPr>
        <p:txBody>
          <a:bodyPr lIns="0" tIns="0" rIns="0" bIns="0" rtlCol="0" anchor="t">
            <a:spAutoFit/>
          </a:bodyPr>
          <a:lstStyle/>
          <a:p>
            <a:pPr algn="l">
              <a:lnSpc>
                <a:spcPts val="4190"/>
              </a:lnSpc>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Câu 3 : cho lược đồ quan hệ Q và tập phụ thuộc hàm F </a:t>
            </a:r>
            <a:endParaRPr lang="en-US" sz="26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a) chứng minh rằng AB → GH.</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 b) F={AB→C;B→D;CD→E;CE→GH;G→A} chứng minh rằng AB → E; AB → G </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AB AB-&gt;C, Có A,B,C</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B-&gt;D ,Có A,B,C,D</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CD-&gt;E,Có A,B,C,D,E</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CE-&gt;GH,Có A,B,C,D,E,G,H</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AB-&gt;GH</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b)</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AB-&gt;C</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CE-&gt;GH</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Từ GH có G</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AB-&gt;G</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r>
              <a:rPr lang="en-US" sz="2620">
                <a:solidFill>
                  <a:srgbClr val="FFFFFF"/>
                </a:solidFill>
                <a:latin typeface="Arimo" panose="020B0604020202020204"/>
                <a:ea typeface="Arimo" panose="020B0604020202020204"/>
                <a:cs typeface="Arimo" panose="020B0604020202020204"/>
                <a:sym typeface="Arimo" panose="020B0604020202020204"/>
              </a:rPr>
              <a:t>Vậy AB-&gt;E và AB-&gt;G</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l">
              <a:lnSpc>
                <a:spcPts val="4190"/>
              </a:lnSpc>
            </a:pPr>
            <a:endParaRPr lang="en-US" sz="262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9177504" y="1722971"/>
            <a:ext cx="9110496" cy="9057068"/>
          </a:xfrm>
          <a:prstGeom prst="rect">
            <a:avLst/>
          </a:prstGeom>
        </p:spPr>
        <p:txBody>
          <a:bodyPr lIns="0" tIns="0" rIns="0" bIns="0" rtlCol="0" anchor="t">
            <a:spAutoFit/>
          </a:bodyPr>
          <a:lstStyle/>
          <a:p>
            <a:pPr algn="l">
              <a:lnSpc>
                <a:spcPts val="4240"/>
              </a:lnSpc>
            </a:pPr>
            <a:r>
              <a:rPr lang="en-US" sz="2650" b="1">
                <a:solidFill>
                  <a:srgbClr val="FFFFFF"/>
                </a:solidFill>
                <a:latin typeface="Arimo Bold" panose="020B0704020202020204"/>
                <a:ea typeface="Arimo Bold" panose="020B0704020202020204"/>
                <a:cs typeface="Arimo Bold" panose="020B0704020202020204"/>
                <a:sym typeface="Arimo Bold" panose="020B0704020202020204"/>
              </a:rPr>
              <a:t>Câu 7 :Q(A,B,C,D,E,H) </a:t>
            </a:r>
            <a:endParaRPr lang="en-US" sz="265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F={A → E; C → D; E → DH}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Chứng minh K={A,B,C} là khóa duy nhất của Q </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K = {A, B, C}, có A, B, C.</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A suy ra E (A → E).</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Từ E suy ra D và H (E → DH).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Vậy ta có A, B, C, D, E, H. </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Để K là khoá duy nhất thì không có tập con nào của K có thể xác định được các thuộc tính trong Q</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Xét tập con của K:</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 :Chỉ có A nên không đủ để xác định.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{B}:Chỉ có B nên không đủ để xác định.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{C}:Chỉ có C nên không đủ để xác định.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{A,B}: Chỉ có A và B nên không đủ để xác định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{A,C}:Có thể xác định E và D nhưng không đủ xác định B</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r>
              <a:rPr lang="en-US" sz="2650">
                <a:solidFill>
                  <a:srgbClr val="FFFFFF"/>
                </a:solidFill>
                <a:latin typeface="Arimo" panose="020B0604020202020204"/>
                <a:ea typeface="Arimo" panose="020B0604020202020204"/>
                <a:cs typeface="Arimo" panose="020B0604020202020204"/>
                <a:sym typeface="Arimo" panose="020B0604020202020204"/>
              </a:rPr>
              <a:t>{B,C}: Chỉ có B và C nên không đủ để xác định</a:t>
            </a:r>
            <a:endParaRPr lang="en-US" sz="2650">
              <a:solidFill>
                <a:srgbClr val="FFFFFF"/>
              </a:solidFill>
              <a:latin typeface="Arimo" panose="020B0604020202020204"/>
              <a:ea typeface="Arimo" panose="020B0604020202020204"/>
              <a:cs typeface="Arimo" panose="020B0604020202020204"/>
              <a:sym typeface="Arimo" panose="020B0604020202020204"/>
            </a:endParaRPr>
          </a:p>
          <a:p>
            <a:pPr algn="l">
              <a:lnSpc>
                <a:spcPts val="4240"/>
              </a:lnSpc>
            </a:pPr>
            <a:endParaRPr lang="en-US" sz="2650">
              <a:solidFill>
                <a:srgbClr val="FFFFFF"/>
              </a:solidFill>
              <a:latin typeface="Arimo" panose="020B0604020202020204"/>
              <a:ea typeface="Arimo" panose="020B0604020202020204"/>
              <a:cs typeface="Arimo" panose="020B0604020202020204"/>
              <a:sym typeface="Arimo" panose="020B0604020202020204"/>
            </a:endParaRPr>
          </a:p>
        </p:txBody>
      </p:sp>
      <p:sp>
        <p:nvSpPr>
          <p:cNvPr id="13" name="AutoShape 13"/>
          <p:cNvSpPr/>
          <p:nvPr/>
        </p:nvSpPr>
        <p:spPr>
          <a:xfrm flipV="1">
            <a:off x="8871789" y="2311163"/>
            <a:ext cx="0" cy="649224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0810969" y="-5722176"/>
            <a:ext cx="12554127" cy="16110939"/>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15780" y="-3128106"/>
            <a:ext cx="13147973" cy="18489991"/>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347956"/>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303822" y="1525191"/>
            <a:ext cx="8182953" cy="7268464"/>
          </a:xfrm>
          <a:prstGeom prst="rect">
            <a:avLst/>
          </a:prstGeom>
        </p:spPr>
        <p:txBody>
          <a:bodyPr lIns="0" tIns="0" rIns="0" bIns="0" rtlCol="0" anchor="t">
            <a:spAutoFit/>
          </a:bodyPr>
          <a:lstStyle/>
          <a:p>
            <a:pPr algn="l">
              <a:lnSpc>
                <a:spcPts val="3870"/>
              </a:lnSpc>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tập thực hành </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870"/>
              </a:lnSpc>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1:  Cho biết dạng chuẩn của các lược đồ quan hệ sau:</a:t>
            </a:r>
            <a:r>
              <a:rPr lang="en-US" sz="2420">
                <a:solidFill>
                  <a:srgbClr val="FFFFFF"/>
                </a:solidFill>
                <a:latin typeface="Arimo" panose="020B0604020202020204"/>
                <a:ea typeface="Arimo" panose="020B0604020202020204"/>
                <a:cs typeface="Arimo" panose="020B0604020202020204"/>
                <a:sym typeface="Arimo" panose="020B0604020202020204"/>
              </a:rPr>
              <a:t>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a)Q(ABCDEG);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F={A→BC, C→DE, E→G}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b)Q(ABCDEGH);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F={C→AB, D→E, B→G}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c)Q(ABCDEGH)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 F={A→BC, D→E, H→G}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d)Q(ABCDEG)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F={AB→C, C→B, ABD→E, G→A}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E)Q(ABCDEGHI);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r>
              <a:rPr lang="en-US" sz="2420">
                <a:solidFill>
                  <a:srgbClr val="FFFFFF"/>
                </a:solidFill>
                <a:latin typeface="Arimo" panose="020B0604020202020204"/>
                <a:ea typeface="Arimo" panose="020B0604020202020204"/>
                <a:cs typeface="Arimo" panose="020B0604020202020204"/>
                <a:sym typeface="Arimo" panose="020B0604020202020204"/>
              </a:rPr>
              <a:t>F={AC→B,BI→ACD,ABC→D,H→I,ACE→BCG,CG→AE}</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870"/>
              </a:lnSpc>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AutoShape 12"/>
          <p:cNvSpPr/>
          <p:nvPr/>
        </p:nvSpPr>
        <p:spPr>
          <a:xfrm flipV="1">
            <a:off x="9124950" y="2301415"/>
            <a:ext cx="0" cy="6492240"/>
          </a:xfrm>
          <a:prstGeom prst="line">
            <a:avLst/>
          </a:prstGeom>
          <a:ln w="38100" cap="flat">
            <a:solidFill>
              <a:srgbClr val="FFFFFF"/>
            </a:solidFill>
            <a:prstDash val="solid"/>
            <a:headEnd type="none" w="sm" len="sm"/>
            <a:tailEnd type="none" w="sm" len="sm"/>
          </a:ln>
        </p:spPr>
      </p:sp>
      <p:sp>
        <p:nvSpPr>
          <p:cNvPr id="13" name="TextBox 13"/>
          <p:cNvSpPr txBox="1"/>
          <p:nvPr/>
        </p:nvSpPr>
        <p:spPr>
          <a:xfrm>
            <a:off x="9318806" y="1418968"/>
            <a:ext cx="8840178" cy="1028957"/>
          </a:xfrm>
          <a:prstGeom prst="rect">
            <a:avLst/>
          </a:prstGeom>
        </p:spPr>
        <p:txBody>
          <a:bodyPr lIns="0" tIns="0" rIns="0" bIns="0" rtlCol="0" anchor="t">
            <a:spAutoFit/>
          </a:bodyPr>
          <a:lstStyle/>
          <a:p>
            <a:pPr algn="l">
              <a:lnSpc>
                <a:spcPts val="4190"/>
              </a:lnSpc>
            </a:pPr>
          </a:p>
          <a:p>
            <a:pPr algn="l">
              <a:lnSpc>
                <a:spcPts val="4190"/>
              </a:lnSpc>
            </a:pPr>
          </a:p>
        </p:txBody>
      </p:sp>
      <p:sp>
        <p:nvSpPr>
          <p:cNvPr id="14" name="TextBox 14"/>
          <p:cNvSpPr txBox="1"/>
          <p:nvPr/>
        </p:nvSpPr>
        <p:spPr>
          <a:xfrm>
            <a:off x="9759681" y="1288043"/>
            <a:ext cx="8178466" cy="10159536"/>
          </a:xfrm>
          <a:prstGeom prst="rect">
            <a:avLst/>
          </a:prstGeom>
        </p:spPr>
        <p:txBody>
          <a:bodyPr lIns="0" tIns="0" rIns="0" bIns="0" rtlCol="0" anchor="t">
            <a:spAutoFit/>
          </a:bodyPr>
          <a:lstStyle/>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a) Kiểm tra 1NF: Tất cả các thuộc tính đều có giá trị nguyên tử, nên thỏa mãn 1NF.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Kiểm tra 2NF: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A → BC là phụ thuộc hàm không đầy đủ, vì A không phải là khóa chính.</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C → DE và E → G cũng không có thuộc tính nào là khóa chính.</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Do đó, không thỏa mãn 2NF.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Kết luận: Dạng chuẩn là 1NF.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 b)Kiểm tra 1NF: Tất cả các thuộc tính đều có giá trị nguyên tử, nên thỏa mãn 1NF.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Kiểm tra 2NF: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C → AB là phụ thuộc hàm không đầy đủ, vì C không phải là khóa chính.</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 → E và B → G cũng không có thuộc tính nào là khóa chính.</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Do đó, không thỏa mãn 2NF.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r>
              <a:rPr lang="en-US" sz="2425">
                <a:solidFill>
                  <a:srgbClr val="FFFFFF"/>
                </a:solidFill>
                <a:latin typeface="Arimo" panose="020B0604020202020204"/>
                <a:ea typeface="Arimo" panose="020B0604020202020204"/>
                <a:cs typeface="Arimo" panose="020B0604020202020204"/>
                <a:sym typeface="Arimo" panose="020B0604020202020204"/>
              </a:rPr>
              <a:t>Kết luận: Dạng chuẩn là 1NF.</a:t>
            </a: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a:p>
            <a:pPr algn="l">
              <a:lnSpc>
                <a:spcPts val="3880"/>
              </a:lnSpc>
            </a:pPr>
            <a:endParaRPr lang="en-US" sz="2425">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0"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1555449" y="587294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152564">
            <a:off x="-9075370" y="-13824915"/>
            <a:ext cx="12554127" cy="16110939"/>
            <a:chOff x="-41910" y="-111760"/>
            <a:chExt cx="5331460" cy="6841959"/>
          </a:xfrm>
        </p:grpSpPr>
        <p:sp>
          <p:nvSpPr>
            <p:cNvPr id="9" name="Freeform 9"/>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10" name="Group 10"/>
          <p:cNvGrpSpPr/>
          <p:nvPr/>
        </p:nvGrpSpPr>
        <p:grpSpPr>
          <a:xfrm rot="-2005791">
            <a:off x="15981805" y="6365116"/>
            <a:ext cx="13147973" cy="18489991"/>
            <a:chOff x="-41910" y="-111760"/>
            <a:chExt cx="5331460" cy="7497631"/>
          </a:xfrm>
        </p:grpSpPr>
        <p:sp>
          <p:nvSpPr>
            <p:cNvPr id="11" name="Freeform 11"/>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grpSp>
        <p:nvGrpSpPr>
          <p:cNvPr id="12" name="Group 12"/>
          <p:cNvGrpSpPr/>
          <p:nvPr/>
        </p:nvGrpSpPr>
        <p:grpSpPr>
          <a:xfrm rot="9152564">
            <a:off x="12432787" y="-14911288"/>
            <a:ext cx="12554127" cy="16110939"/>
            <a:chOff x="-41910" y="-111760"/>
            <a:chExt cx="5331460" cy="6841959"/>
          </a:xfrm>
        </p:grpSpPr>
        <p:sp>
          <p:nvSpPr>
            <p:cNvPr id="13" name="Freeform 13"/>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sp>
        <p:nvSpPr>
          <p:cNvPr id="14" name="TextBox 14"/>
          <p:cNvSpPr txBox="1"/>
          <p:nvPr/>
        </p:nvSpPr>
        <p:spPr>
          <a:xfrm>
            <a:off x="236214" y="1763290"/>
            <a:ext cx="10107822" cy="7710932"/>
          </a:xfrm>
          <a:prstGeom prst="rect">
            <a:avLst/>
          </a:prstGeom>
        </p:spPr>
        <p:txBody>
          <a:bodyPr lIns="0" tIns="0" rIns="0" bIns="0" rtlCol="0" anchor="t">
            <a:spAutoFit/>
          </a:bodyPr>
          <a:lstStyle/>
          <a:p>
            <a:pPr algn="l">
              <a:lnSpc>
                <a:spcPts val="3390"/>
              </a:lnSpc>
              <a:spcBef>
                <a:spcPct val="0"/>
              </a:spcBef>
            </a:p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c)Kiểm tra 1NF: Tất cả các thuộc tính đều có giá trị nguyên tử, nên thỏa mãn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 BC là phụ thuộc hàm không đầy đủ, vì A không phải là khóa chính.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E và H → G cũng không có thuộc tính nào là khóa chính.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Kiểm tra 1NF: Tất cả các thuộc tính đều có giá trị nguyên tử, nên thỏa mãn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 vì AB là khóa chính.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B không vi phạm 2NF vì B không phải là thuộc tính không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ABD → E cũng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 → A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thỏa mãn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6" name="AutoShape 16"/>
          <p:cNvSpPr/>
          <p:nvPr/>
        </p:nvSpPr>
        <p:spPr>
          <a:xfrm flipV="1">
            <a:off x="10344036" y="2301415"/>
            <a:ext cx="0" cy="6492240"/>
          </a:xfrm>
          <a:prstGeom prst="line">
            <a:avLst/>
          </a:prstGeom>
          <a:ln w="38100" cap="flat">
            <a:solidFill>
              <a:srgbClr val="FFFFFF"/>
            </a:solidFill>
            <a:prstDash val="solid"/>
            <a:headEnd type="none" w="sm" len="sm"/>
            <a:tailEnd type="none" w="sm" len="sm"/>
          </a:ln>
        </p:spPr>
      </p:sp>
      <p:sp>
        <p:nvSpPr>
          <p:cNvPr id="17" name="TextBox 17"/>
          <p:cNvSpPr txBox="1"/>
          <p:nvPr/>
        </p:nvSpPr>
        <p:spPr>
          <a:xfrm>
            <a:off x="10555668" y="1763290"/>
            <a:ext cx="7002737" cy="942543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B không vi phạm 3NF vì B không phải là thuộc tính không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ABD → E không vi phạm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 → A không vi phạm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thỏa mãn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e) Kiểm tra 1NF: Tất cả các thuộc tính đều có giá trị nguyên tử, nên thỏa mãn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AC → B là phụ thuộc hàm không đầy đủ, vì AC không phải là khóa chính.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BI → ACD cũng không có thuộc tính nào là khóa chính.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ABC → D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H → I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ACE → BCG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CG → AE không vi phạm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là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AB → C là phụ thuộc hàm đầy đủ.</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0" y="-171734"/>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1808198" y="-4898757"/>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782796" y="-8418652"/>
            <a:ext cx="13147973" cy="18489991"/>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grpSp>
        <p:nvGrpSpPr>
          <p:cNvPr id="10" name="Group 10"/>
          <p:cNvGrpSpPr/>
          <p:nvPr/>
        </p:nvGrpSpPr>
        <p:grpSpPr>
          <a:xfrm rot="9152564">
            <a:off x="-10289504" y="-12954302"/>
            <a:ext cx="12554127" cy="16110939"/>
            <a:chOff x="-41910" y="-111760"/>
            <a:chExt cx="5331460" cy="6841959"/>
          </a:xfrm>
        </p:grpSpPr>
        <p:sp>
          <p:nvSpPr>
            <p:cNvPr id="11" name="Freeform 11"/>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sp>
        <p:nvSpPr>
          <p:cNvPr id="12" name="TextBox 12"/>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3" name="TextBox 13"/>
          <p:cNvSpPr txBox="1"/>
          <p:nvPr/>
        </p:nvSpPr>
        <p:spPr>
          <a:xfrm>
            <a:off x="457011" y="1549964"/>
            <a:ext cx="7879746" cy="299605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Câu6:  Cho lược đồ quan hệ Q(S,I,D,M) </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{f1:SI → DM; f2:SD→ M; f3:D→ 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Tính bao đóng D+, SD+, SI+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Tìm tất cả các khóa của Q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Tìm phủ tối thiểu của 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Xác định dạng chuẩn cao nhất của Q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457011" y="4077242"/>
            <a:ext cx="6959322" cy="5996432"/>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Tính bao đóng của D (D+)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Tính bao đóng của D (D+):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 D^+ = { D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M vào bao đóng: ( D^+ = {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D^+ = {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 Tính bao đóng của SD (SD+):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 SD^+ = { S, D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M vào bao đóng: ( SD^+ = { S,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SD^+ = { S,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3. Tính bao đóng của SI (SI+):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SI^+ = { S, I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Thêm D và M vào bao đóng: ( SI^+ = { S, I,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quả: ( SI^+ = { S, I, D, M } )</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AutoShape 15"/>
          <p:cNvSpPr/>
          <p:nvPr/>
        </p:nvSpPr>
        <p:spPr>
          <a:xfrm flipV="1">
            <a:off x="8630233" y="2277712"/>
            <a:ext cx="0" cy="6492240"/>
          </a:xfrm>
          <a:prstGeom prst="line">
            <a:avLst/>
          </a:prstGeom>
          <a:ln w="38100" cap="flat">
            <a:solidFill>
              <a:srgbClr val="FFFFFF"/>
            </a:solidFill>
            <a:prstDash val="solid"/>
            <a:headEnd type="none" w="sm" len="sm"/>
            <a:tailEnd type="none" w="sm" len="sm"/>
          </a:ln>
        </p:spPr>
      </p:sp>
      <p:sp>
        <p:nvSpPr>
          <p:cNvPr id="16" name="TextBox 16"/>
          <p:cNvSpPr txBox="1"/>
          <p:nvPr/>
        </p:nvSpPr>
        <p:spPr>
          <a:xfrm>
            <a:off x="9069943" y="1549964"/>
            <a:ext cx="8346159" cy="7420647"/>
          </a:xfrm>
          <a:prstGeom prst="rect">
            <a:avLst/>
          </a:prstGeom>
        </p:spPr>
        <p:txBody>
          <a:bodyPr lIns="0" tIns="0" rIns="0" bIns="0" rtlCol="0" anchor="t">
            <a:spAutoFit/>
          </a:bodyPr>
          <a:lstStyle/>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b) Tìm tất cả các khóa của Q</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SI:</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SI^+ = { S, I, D, M } ) (có thể xác định tất cả các thuộc tính)</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SI là một khóa.</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SD:</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SD^+ = { S, D, M } ) (không xác định I)</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SD không phải là khóa.</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D:</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D^+ = { D, M } ) (không xác định S và I)</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D không phải là khóa.</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S:</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S^+ = { S } ) (không xác định I, D, M)</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S không phải là khóa.</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Tập I:</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 I^+ = { I } ) (không xác định S, D, M)</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I không phải là khóa.</a:t>
            </a:r>
            <a:endParaRPr lang="en-US" sz="2465">
              <a:solidFill>
                <a:srgbClr val="FFFFFF"/>
              </a:solidFill>
              <a:latin typeface="Arimo" panose="020B0604020202020204"/>
              <a:ea typeface="Arimo" panose="020B0604020202020204"/>
              <a:cs typeface="Arimo" panose="020B0604020202020204"/>
              <a:sym typeface="Arimo" panose="020B0604020202020204"/>
            </a:endParaRPr>
          </a:p>
          <a:p>
            <a:pPr algn="l">
              <a:lnSpc>
                <a:spcPts val="3450"/>
              </a:lnSpc>
              <a:spcBef>
                <a:spcPct val="0"/>
              </a:spcBef>
            </a:pPr>
            <a:r>
              <a:rPr lang="en-US" sz="2465">
                <a:solidFill>
                  <a:srgbClr val="FFFFFF"/>
                </a:solidFill>
                <a:latin typeface="Arimo" panose="020B0604020202020204"/>
                <a:ea typeface="Arimo" panose="020B0604020202020204"/>
                <a:cs typeface="Arimo" panose="020B0604020202020204"/>
                <a:sym typeface="Arimo" panose="020B0604020202020204"/>
              </a:rPr>
              <a:t>Kết luận: Khóa duy nhất của Q là {S, I}.</a:t>
            </a:r>
            <a:endParaRPr lang="en-US" sz="2465">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285723" y="-720679"/>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a:off x="-11441679" y="-688305"/>
            <a:ext cx="12764448" cy="12469509"/>
            <a:chOff x="-41910" y="-111760"/>
            <a:chExt cx="5331460" cy="5208270"/>
          </a:xfrm>
        </p:grpSpPr>
        <p:sp>
          <p:nvSpPr>
            <p:cNvPr id="6" name="Freeform 6"/>
            <p:cNvSpPr/>
            <p:nvPr/>
          </p:nvSpPr>
          <p:spPr>
            <a:xfrm>
              <a:off x="0" y="0"/>
              <a:ext cx="5331460" cy="5208270"/>
            </a:xfrm>
            <a:custGeom>
              <a:avLst/>
              <a:gdLst/>
              <a:ahLst/>
              <a:cxnLst/>
              <a:rect l="l" t="t" r="r" b="b"/>
              <a:pathLst>
                <a:path w="5331460" h="5208270">
                  <a:moveTo>
                    <a:pt x="5292090" y="2602230"/>
                  </a:moveTo>
                  <a:cubicBezTo>
                    <a:pt x="5227320" y="3086100"/>
                    <a:pt x="4768850" y="3023870"/>
                    <a:pt x="4579620" y="3380740"/>
                  </a:cubicBezTo>
                  <a:cubicBezTo>
                    <a:pt x="4500880" y="3530600"/>
                    <a:pt x="4569460" y="3718560"/>
                    <a:pt x="4517390" y="3876040"/>
                  </a:cubicBezTo>
                  <a:cubicBezTo>
                    <a:pt x="4436110" y="4118610"/>
                    <a:pt x="4210050" y="4274820"/>
                    <a:pt x="3977640" y="4361180"/>
                  </a:cubicBezTo>
                  <a:cubicBezTo>
                    <a:pt x="3592830" y="4503420"/>
                    <a:pt x="3197860" y="4471670"/>
                    <a:pt x="2796540" y="4499610"/>
                  </a:cubicBezTo>
                  <a:cubicBezTo>
                    <a:pt x="2541270" y="4517390"/>
                    <a:pt x="2532380" y="4668520"/>
                    <a:pt x="2442210" y="4862830"/>
                  </a:cubicBezTo>
                  <a:cubicBezTo>
                    <a:pt x="2341880" y="5076190"/>
                    <a:pt x="2103120" y="5208270"/>
                    <a:pt x="1868170" y="5207000"/>
                  </a:cubicBezTo>
                  <a:cubicBezTo>
                    <a:pt x="1631950" y="5205730"/>
                    <a:pt x="1405890" y="5082540"/>
                    <a:pt x="1253490" y="4902200"/>
                  </a:cubicBezTo>
                  <a:cubicBezTo>
                    <a:pt x="1075690" y="4693920"/>
                    <a:pt x="990600" y="4415790"/>
                    <a:pt x="796290" y="4222750"/>
                  </a:cubicBezTo>
                  <a:cubicBezTo>
                    <a:pt x="601980" y="4028440"/>
                    <a:pt x="314960" y="3935730"/>
                    <a:pt x="153670" y="3713480"/>
                  </a:cubicBezTo>
                  <a:cubicBezTo>
                    <a:pt x="0" y="3501390"/>
                    <a:pt x="11430" y="3216910"/>
                    <a:pt x="154940" y="3001010"/>
                  </a:cubicBezTo>
                  <a:cubicBezTo>
                    <a:pt x="293370" y="2795270"/>
                    <a:pt x="532130" y="2772410"/>
                    <a:pt x="717550" y="2625090"/>
                  </a:cubicBezTo>
                  <a:cubicBezTo>
                    <a:pt x="831850" y="2534920"/>
                    <a:pt x="814070" y="2382520"/>
                    <a:pt x="904240" y="2270760"/>
                  </a:cubicBezTo>
                  <a:cubicBezTo>
                    <a:pt x="1036320" y="2108200"/>
                    <a:pt x="1217930" y="1998980"/>
                    <a:pt x="1412240" y="1930400"/>
                  </a:cubicBezTo>
                  <a:cubicBezTo>
                    <a:pt x="1593850" y="1865630"/>
                    <a:pt x="1793240" y="1864360"/>
                    <a:pt x="1913890" y="1690370"/>
                  </a:cubicBezTo>
                  <a:cubicBezTo>
                    <a:pt x="2080260" y="1451610"/>
                    <a:pt x="1935480" y="1064260"/>
                    <a:pt x="2020570" y="782320"/>
                  </a:cubicBezTo>
                  <a:cubicBezTo>
                    <a:pt x="2103120" y="508000"/>
                    <a:pt x="2298700" y="307340"/>
                    <a:pt x="2585720" y="255270"/>
                  </a:cubicBezTo>
                  <a:cubicBezTo>
                    <a:pt x="2807970" y="215900"/>
                    <a:pt x="3078480" y="420370"/>
                    <a:pt x="3272790" y="289560"/>
                  </a:cubicBezTo>
                  <a:cubicBezTo>
                    <a:pt x="3586480" y="78740"/>
                    <a:pt x="4184650" y="0"/>
                    <a:pt x="4422140" y="365760"/>
                  </a:cubicBezTo>
                  <a:cubicBezTo>
                    <a:pt x="4621530" y="671830"/>
                    <a:pt x="4415790" y="910590"/>
                    <a:pt x="4241800" y="1151890"/>
                  </a:cubicBezTo>
                  <a:cubicBezTo>
                    <a:pt x="4126230" y="1313180"/>
                    <a:pt x="3865880" y="1563370"/>
                    <a:pt x="4138930" y="1720850"/>
                  </a:cubicBezTo>
                  <a:cubicBezTo>
                    <a:pt x="4366260" y="1851660"/>
                    <a:pt x="4646930" y="1733550"/>
                    <a:pt x="4879340" y="1845310"/>
                  </a:cubicBezTo>
                  <a:cubicBezTo>
                    <a:pt x="5189220" y="1993900"/>
                    <a:pt x="5331460" y="2310130"/>
                    <a:pt x="5292090" y="2602230"/>
                  </a:cubicBezTo>
                  <a:close/>
                </a:path>
              </a:pathLst>
            </a:custGeom>
            <a:blipFill>
              <a:blip r:embed="rId1"/>
              <a:stretch>
                <a:fillRect l="-22624" r="-22624"/>
              </a:stretch>
            </a:blipFill>
          </p:spPr>
        </p:sp>
      </p:grpSp>
      <p:grpSp>
        <p:nvGrpSpPr>
          <p:cNvPr id="7" name="Group 7"/>
          <p:cNvGrpSpPr/>
          <p:nvPr/>
        </p:nvGrpSpPr>
        <p:grpSpPr>
          <a:xfrm rot="-9761124">
            <a:off x="19004670" y="-1273752"/>
            <a:ext cx="12554127" cy="13640404"/>
            <a:chOff x="-41910" y="-111760"/>
            <a:chExt cx="5331460" cy="5792778"/>
          </a:xfrm>
        </p:grpSpPr>
        <p:sp>
          <p:nvSpPr>
            <p:cNvPr id="8" name="Freeform 8"/>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9" name="TextBox 9"/>
          <p:cNvSpPr txBox="1"/>
          <p:nvPr/>
        </p:nvSpPr>
        <p:spPr>
          <a:xfrm>
            <a:off x="5305601" y="3225801"/>
            <a:ext cx="4054132" cy="1441346"/>
          </a:xfrm>
          <a:prstGeom prst="rect">
            <a:avLst/>
          </a:prstGeom>
        </p:spPr>
        <p:txBody>
          <a:bodyPr lIns="0" tIns="0" rIns="0" bIns="0" rtlCol="0" anchor="t">
            <a:spAutoFit/>
          </a:bodyPr>
          <a:lstStyle/>
          <a:p>
            <a:pPr algn="ctr">
              <a:lnSpc>
                <a:spcPts val="11380"/>
              </a:lnSpc>
            </a:pPr>
            <a:r>
              <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rPr>
              <a:t>Samira Hadid</a:t>
            </a:r>
            <a:endPar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endParaRPr>
          </a:p>
        </p:txBody>
      </p:sp>
      <p:sp>
        <p:nvSpPr>
          <p:cNvPr id="10" name="Freeform 10"/>
          <p:cNvSpPr/>
          <p:nvPr/>
        </p:nvSpPr>
        <p:spPr>
          <a:xfrm>
            <a:off x="18100283" y="296469"/>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sp>
        <p:nvSpPr>
          <p:cNvPr id="11" name="TextBox 11"/>
          <p:cNvSpPr txBox="1"/>
          <p:nvPr/>
        </p:nvSpPr>
        <p:spPr>
          <a:xfrm>
            <a:off x="5412433" y="6474349"/>
            <a:ext cx="4041739" cy="1441346"/>
          </a:xfrm>
          <a:prstGeom prst="rect">
            <a:avLst/>
          </a:prstGeom>
        </p:spPr>
        <p:txBody>
          <a:bodyPr lIns="0" tIns="0" rIns="0" bIns="0" rtlCol="0" anchor="t">
            <a:spAutoFit/>
          </a:bodyPr>
          <a:lstStyle/>
          <a:p>
            <a:pPr algn="ctr">
              <a:lnSpc>
                <a:spcPts val="11380"/>
              </a:lnSpc>
            </a:pPr>
            <a:r>
              <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rPr>
              <a:t>Olivia Wilson</a:t>
            </a:r>
            <a:endParaRPr lang="en-US" sz="8130">
              <a:solidFill>
                <a:srgbClr val="153A56"/>
              </a:solidFill>
              <a:latin typeface="Yanone Kaffeesatz" panose="00000500000000000000"/>
              <a:ea typeface="Yanone Kaffeesatz" panose="00000500000000000000"/>
              <a:cs typeface="Yanone Kaffeesatz" panose="00000500000000000000"/>
              <a:sym typeface="Yanone Kaffeesatz" panose="00000500000000000000"/>
            </a:endParaRPr>
          </a:p>
        </p:txBody>
      </p:sp>
      <p:sp>
        <p:nvSpPr>
          <p:cNvPr id="12" name="TextBox 12"/>
          <p:cNvSpPr txBox="1"/>
          <p:nvPr/>
        </p:nvSpPr>
        <p:spPr>
          <a:xfrm>
            <a:off x="1198752" y="1636813"/>
            <a:ext cx="8427363" cy="728230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Tìm phủ tối thiểu của 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Bắt đầu với 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F = { SI \rightarrow DM, SD \rightarrow M, D \rightarrow M }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Loại bỏ phụ thuộc hàm dư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f_1: SI \rightarrow DM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f_1 ), kiểm tra ( SI^+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SD^+ = { S, D, M } ) không đủ để xác định 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f_1 ).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f_2: SD \rightarrow 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f_2 ), kiểm tra ( SD^+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SD^+ = { S, D } ) không đủ để xác định 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f_2 ).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 f_3: D \rightarrow 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loại bỏ ( f_3 ), kiểm tra ( D^+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 { D } ) không đủ để xác định 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Giữ lại ( f_3 ).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Phủ tối thiểu của F là **{ SI → DM, SD → M,</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3" name="TextBox 13"/>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Hồ Thanh Hoà</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4" name="AutoShape 14"/>
          <p:cNvSpPr/>
          <p:nvPr/>
        </p:nvSpPr>
        <p:spPr>
          <a:xfrm flipV="1">
            <a:off x="9862786" y="2426880"/>
            <a:ext cx="0" cy="6492240"/>
          </a:xfrm>
          <a:prstGeom prst="line">
            <a:avLst/>
          </a:prstGeom>
          <a:ln w="38100" cap="flat">
            <a:solidFill>
              <a:srgbClr val="FFFFFF"/>
            </a:solidFill>
            <a:prstDash val="solid"/>
            <a:headEnd type="none" w="sm" len="sm"/>
            <a:tailEnd type="none" w="sm" len="sm"/>
          </a:ln>
        </p:spPr>
      </p:sp>
      <p:sp>
        <p:nvSpPr>
          <p:cNvPr id="15" name="TextBox 15"/>
          <p:cNvSpPr txBox="1"/>
          <p:nvPr/>
        </p:nvSpPr>
        <p:spPr>
          <a:xfrm>
            <a:off x="10100911" y="1636813"/>
            <a:ext cx="7999372" cy="513918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Xác định dạng chuẩn cao nhất của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Kiểm tra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Tất cả các thuộc tính đều có giá trị nguyên tử, nên thỏa mãn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Kiểm tra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Tìm khóa: Khóa duy nhất là ( {S, 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Phụ thuộc ( f_1: SI \rightarrow DM ) là đầy đủ, nhưng ( f_2 ) và ( f_3 ) không có thuộc tính không khóa nào trên bên trái.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Do đó, không thỏa mãn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Kết luận: Dạng chuẩn cao nhất của ( Q ) là 1NF.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6" name="Freeform 16"/>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1599902"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3379747" y="1612343"/>
            <a:ext cx="11093507" cy="7880669"/>
          </a:xfrm>
          <a:prstGeom prst="rect">
            <a:avLst/>
          </a:prstGeom>
        </p:spPr>
        <p:txBody>
          <a:bodyPr lIns="0" tIns="0" rIns="0" bIns="0" rtlCol="0" anchor="t">
            <a:spAutoFit/>
          </a:bodyPr>
          <a:lstStyle/>
          <a:p>
            <a:pPr algn="l">
              <a:lnSpc>
                <a:spcPts val="3480"/>
              </a:lnSpc>
              <a:spcBef>
                <a:spcPct val="0"/>
              </a:spcBef>
            </a:pPr>
            <a:r>
              <a:rPr lang="en-US" sz="2485" b="1">
                <a:solidFill>
                  <a:srgbClr val="FFFFFF"/>
                </a:solidFill>
                <a:latin typeface="Arimo Bold" panose="020B0704020202020204"/>
                <a:ea typeface="Arimo Bold" panose="020B0704020202020204"/>
                <a:cs typeface="Arimo Bold" panose="020B0704020202020204"/>
                <a:sym typeface="Arimo Bold" panose="020B0704020202020204"/>
              </a:rPr>
              <a:t>Câu 2 :</a:t>
            </a:r>
            <a:endParaRPr lang="en-US" sz="2485"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Cho F={AB→C; C→A; BC→D; ACD→B; D→EG; BE→C; CG→BD; CE →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AG}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 X={B,D}, X+=?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b) Y={C,G}, Y+=?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ctr">
              <a:lnSpc>
                <a:spcPts val="3480"/>
              </a:lnSpc>
              <a:spcBef>
                <a:spcPct val="0"/>
              </a:spcBef>
            </a:pPr>
            <a:r>
              <a:rPr lang="en-US" sz="2485" b="1">
                <a:solidFill>
                  <a:srgbClr val="FFFFFF"/>
                </a:solidFill>
                <a:latin typeface="Arimo Bold" panose="020B0704020202020204"/>
                <a:ea typeface="Arimo Bold" panose="020B0704020202020204"/>
                <a:cs typeface="Arimo Bold" panose="020B0704020202020204"/>
                <a:sym typeface="Arimo Bold" panose="020B0704020202020204"/>
              </a:rPr>
              <a:t>Bài làm </a:t>
            </a:r>
            <a:endParaRPr lang="en-US" sz="2485"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a)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X0 = BD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f5 vì D Í X0 =&gt; X1 = BD È EG = BDEG, loại f5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f6 vì BE Í X1 =&gt; X2 = BDEG È C = BCDEG, loại f6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f7 vì CG Í X2 =&gt; X3 = BCDEG È BD = BCDEG, loại f7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f8 vì CE Í X3 =&gt; X4 = BCDEG È AG = ABCDEG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=&gt; X+=X4={ABCDEG} là bao đóng của X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b)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X0 = CG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f7 vì CG Í Y0 =&gt; Y1 = CG È BD = BCDG, loại f7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xét f8 vì CE Í Y1 =&gt; Y2 = BCDG È AG = ABCDEG </a:t>
            </a:r>
            <a:endParaRPr lang="en-US" sz="2485">
              <a:solidFill>
                <a:srgbClr val="FFFFFF"/>
              </a:solidFill>
              <a:latin typeface="Arimo" panose="020B0604020202020204"/>
              <a:ea typeface="Arimo" panose="020B0604020202020204"/>
              <a:cs typeface="Arimo" panose="020B0604020202020204"/>
              <a:sym typeface="Arimo" panose="020B0604020202020204"/>
            </a:endParaRPr>
          </a:p>
          <a:p>
            <a:pPr algn="l">
              <a:lnSpc>
                <a:spcPts val="3480"/>
              </a:lnSpc>
              <a:spcBef>
                <a:spcPct val="0"/>
              </a:spcBef>
            </a:pPr>
            <a:r>
              <a:rPr lang="en-US" sz="2485">
                <a:solidFill>
                  <a:srgbClr val="FFFFFF"/>
                </a:solidFill>
                <a:latin typeface="Arimo" panose="020B0604020202020204"/>
                <a:ea typeface="Arimo" panose="020B0604020202020204"/>
                <a:cs typeface="Arimo" panose="020B0604020202020204"/>
                <a:sym typeface="Arimo" panose="020B0604020202020204"/>
              </a:rPr>
              <a:t>=&gt; Y+=Y2={ABCDEG} là bao đóng của Y</a:t>
            </a:r>
            <a:endParaRPr lang="en-US" sz="2485">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248364"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Freeform 8"/>
          <p:cNvSpPr/>
          <p:nvPr/>
        </p:nvSpPr>
        <p:spPr>
          <a:xfrm>
            <a:off x="2699171" y="1028700"/>
            <a:ext cx="1449894" cy="1458122"/>
          </a:xfrm>
          <a:custGeom>
            <a:avLst/>
            <a:gdLst/>
            <a:ahLst/>
            <a:cxnLst/>
            <a:rect l="l" t="t" r="r" b="b"/>
            <a:pathLst>
              <a:path w="1449894" h="1458122">
                <a:moveTo>
                  <a:pt x="0" y="0"/>
                </a:moveTo>
                <a:lnTo>
                  <a:pt x="1449894" y="0"/>
                </a:lnTo>
                <a:lnTo>
                  <a:pt x="1449894" y="1458122"/>
                </a:lnTo>
                <a:lnTo>
                  <a:pt x="0" y="1458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3217531" y="2483431"/>
            <a:ext cx="11852937" cy="7029500"/>
          </a:xfrm>
          <a:custGeom>
            <a:avLst/>
            <a:gdLst/>
            <a:ahLst/>
            <a:cxnLst/>
            <a:rect l="l" t="t" r="r" b="b"/>
            <a:pathLst>
              <a:path w="11852937" h="7029500">
                <a:moveTo>
                  <a:pt x="0" y="0"/>
                </a:moveTo>
                <a:lnTo>
                  <a:pt x="11852938" y="0"/>
                </a:lnTo>
                <a:lnTo>
                  <a:pt x="11852938" y="7029500"/>
                </a:lnTo>
                <a:lnTo>
                  <a:pt x="0" y="7029500"/>
                </a:lnTo>
                <a:lnTo>
                  <a:pt x="0" y="0"/>
                </a:lnTo>
                <a:close/>
              </a:path>
            </a:pathLst>
          </a:custGeom>
          <a:blipFill>
            <a:blip r:embed="rId4"/>
            <a:stretch>
              <a:fillRect r="-1161"/>
            </a:stretch>
          </a:blipFill>
        </p:spPr>
      </p:sp>
      <p:sp>
        <p:nvSpPr>
          <p:cNvPr id="12" name="TextBox 12"/>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sp>
        <p:nvSpPr>
          <p:cNvPr id="13" name="TextBox 13"/>
          <p:cNvSpPr txBox="1"/>
          <p:nvPr/>
        </p:nvSpPr>
        <p:spPr>
          <a:xfrm>
            <a:off x="2804486" y="1114241"/>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1</a:t>
            </a:r>
            <a:endParaRPr lang="en-US" sz="6400">
              <a:solidFill>
                <a:srgbClr val="153A56"/>
              </a:solidFill>
              <a:latin typeface="Roller Coaster Serif"/>
              <a:ea typeface="Roller Coaster Serif"/>
              <a:cs typeface="Roller Coaster Serif"/>
              <a:sym typeface="Roller Coaster Serif"/>
            </a:endParaRPr>
          </a:p>
        </p:txBody>
      </p:sp>
      <p:sp>
        <p:nvSpPr>
          <p:cNvPr id="14" name="TextBox 14"/>
          <p:cNvSpPr txBox="1"/>
          <p:nvPr/>
        </p:nvSpPr>
        <p:spPr>
          <a:xfrm>
            <a:off x="4926744" y="1266641"/>
            <a:ext cx="8887679" cy="886990"/>
          </a:xfrm>
          <a:prstGeom prst="rect">
            <a:avLst/>
          </a:prstGeom>
        </p:spPr>
        <p:txBody>
          <a:bodyPr lIns="0" tIns="0" rIns="0" bIns="0" rtlCol="0" anchor="t">
            <a:spAutoFit/>
          </a:bodyPr>
          <a:lstStyle/>
          <a:p>
            <a:pPr algn="l">
              <a:lnSpc>
                <a:spcPts val="7285"/>
              </a:lnSpc>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Xây dựng mô hình ER,ERD</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53A56"/>
        </a:solidFill>
        <a:effectLst/>
      </p:bgPr>
    </p:bg>
    <p:spTree>
      <p:nvGrpSpPr>
        <p:cNvPr id="1" name=""/>
        <p:cNvGrpSpPr/>
        <p:nvPr/>
      </p:nvGrpSpPr>
      <p:grpSpPr>
        <a:xfrm>
          <a:off x="0" y="0"/>
          <a:ext cx="0" cy="0"/>
          <a:chOff x="0" y="0"/>
          <a:chExt cx="0" cy="0"/>
        </a:xfrm>
      </p:grpSpPr>
      <p:sp>
        <p:nvSpPr>
          <p:cNvPr id="2" name="Freeform 2"/>
          <p:cNvSpPr/>
          <p:nvPr/>
        </p:nvSpPr>
        <p:spPr>
          <a:xfrm>
            <a:off x="0" y="-317096"/>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3" name="Group 3"/>
          <p:cNvGrpSpPr/>
          <p:nvPr/>
        </p:nvGrpSpPr>
        <p:grpSpPr>
          <a:xfrm rot="-1268090">
            <a:off x="-5803405" y="1545980"/>
            <a:ext cx="6695546" cy="9238498"/>
            <a:chOff x="-41910" y="-111760"/>
            <a:chExt cx="6015476" cy="8300138"/>
          </a:xfrm>
        </p:grpSpPr>
        <p:sp>
          <p:nvSpPr>
            <p:cNvPr id="4" name="Freeform 4"/>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grpSp>
        <p:nvGrpSpPr>
          <p:cNvPr id="5" name="Group 5"/>
          <p:cNvGrpSpPr/>
          <p:nvPr/>
        </p:nvGrpSpPr>
        <p:grpSpPr>
          <a:xfrm rot="-1268090">
            <a:off x="17064017" y="-5712491"/>
            <a:ext cx="6695546" cy="9238498"/>
            <a:chOff x="-41910" y="-111760"/>
            <a:chExt cx="6015476" cy="8300138"/>
          </a:xfrm>
        </p:grpSpPr>
        <p:sp>
          <p:nvSpPr>
            <p:cNvPr id="6" name="Freeform 6"/>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sp>
        <p:nvSpPr>
          <p:cNvPr id="7" name="TextBox 7"/>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8" name="TextBox 8"/>
          <p:cNvSpPr txBox="1"/>
          <p:nvPr/>
        </p:nvSpPr>
        <p:spPr>
          <a:xfrm>
            <a:off x="880396" y="1777450"/>
            <a:ext cx="7851934" cy="7710932"/>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6: Xét lược đồ quan hệ và tập phụ thuộc dữ liệu: </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Cho lược đồ quan hệ Q(S,I,D,M)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{f₁:SI → DM; f₂:SD→ M; f₃:D→ 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ctr">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Bài làm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Tính bao đóng D⁺, SD⁺, SI⁺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D⁺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D⁺ = 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Theo f₃ : D→ M , ta thêm được M vào bao đóng.</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D⁺ = D,M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SD⁺ = S,D.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-Theo f₂ : SD→ M, ta thêm được M vào bao đóng.</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SD⁺ = S,D,M.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Ban đầu : SI⁺ = S,I.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-Theof₁ : SI → DM ta thêm được D,M vào bao đóng.</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SI⁺ = S,I,D,M.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SI⁺ = toàn bộ thuộc tính của Q ⇒ SI là một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9" name="AutoShape 9"/>
          <p:cNvSpPr/>
          <p:nvPr/>
        </p:nvSpPr>
        <p:spPr>
          <a:xfrm flipV="1">
            <a:off x="8978079" y="2415371"/>
            <a:ext cx="0" cy="649224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9381029" y="1777450"/>
            <a:ext cx="8679740" cy="81395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Tìm tất cả các khóa của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Từ bao đóng SI⁺ = {S, I, D, M}, ta thấy SI là một khóa.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 = {S}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 = {I}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{D, 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ID⁺ = {I, D, M} → thiếu S</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 {S, D, M} → thiếu 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IS⁺ = {I, S} → chính là SI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Không có tập nào nhỏ hơn SI sinh toàn bộ thuộc tính → SI là khóa duy nhất.</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Tìm phủ tối thiểu của 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1: Chuẩn hóa vế phải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Tách f₁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f₁: SI → D, SI → 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 = { SI → D, SI → M, SD → M, D → 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2: Loại bỏ phụ thuộc dư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Tính S⁺, I⁺ trong F'= {S,I}. S⁺, I⁺không chứa D, nên S,I không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268090">
            <a:off x="-6064137" y="-4785169"/>
            <a:ext cx="6695546" cy="9238498"/>
            <a:chOff x="-41910" y="-111760"/>
            <a:chExt cx="6015476" cy="8300138"/>
          </a:xfrm>
        </p:grpSpPr>
        <p:sp>
          <p:nvSpPr>
            <p:cNvPr id="7" name="Freeform 7"/>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grpSp>
        <p:nvGrpSpPr>
          <p:cNvPr id="8" name="Group 8"/>
          <p:cNvGrpSpPr/>
          <p:nvPr/>
        </p:nvGrpSpPr>
        <p:grpSpPr>
          <a:xfrm rot="-1268090">
            <a:off x="17087720" y="-1010277"/>
            <a:ext cx="6695546" cy="9238498"/>
            <a:chOff x="-41910" y="-111760"/>
            <a:chExt cx="6015476" cy="8300138"/>
          </a:xfrm>
        </p:grpSpPr>
        <p:sp>
          <p:nvSpPr>
            <p:cNvPr id="9" name="Freeform 9"/>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618287" y="1757432"/>
            <a:ext cx="7722690" cy="29960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Tính S⁺ trong F': S⁺,I⁺ = {S,I} . S⁺,I⁺ không chứa M, nên S,I không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SD → M: D ∈ SD ⇒ SD → M suy ra từ D → M ⇒ dư thừa ⇒ loại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Vế trái chỉ có một thuộc tính, không có thuộc tính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 SI → D,SI → M, D → M}.</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618287" y="5086350"/>
            <a:ext cx="7929817" cy="471055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Loại bỏ các phụ thuộc hàm thừa</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Tính bao đóng của {SI → M, D → M} đối với SI. (SI)⁺ trong {SI → M, D → M} là {S, I, M}. Không chứa D. Vậy SI → D không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M: Tính bao đóng của {SI → D, D → M} đối với SI. (SI)⁺ trong {SI → D, D → M} là {S, I, D, M}. Chứa M. Vậy SI → M là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Tính bao đóng của {SI → D, SI → M} đối với D. (D)⁺ trong {SI → D, SI → M} là {D}. Không chứa M. Vậy D → M không thừa.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Phủ tối thiểu của F là {SI → D, D → M}.</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3" name="AutoShape 13"/>
          <p:cNvSpPr/>
          <p:nvPr/>
        </p:nvSpPr>
        <p:spPr>
          <a:xfrm flipV="1">
            <a:off x="8859565" y="2103579"/>
            <a:ext cx="0" cy="6492240"/>
          </a:xfrm>
          <a:prstGeom prst="line">
            <a:avLst/>
          </a:prstGeom>
          <a:ln w="38100" cap="flat">
            <a:solidFill>
              <a:srgbClr val="FFFFFF"/>
            </a:solidFill>
            <a:prstDash val="solid"/>
            <a:headEnd type="none" w="sm" len="sm"/>
            <a:tailEnd type="none" w="sm" len="sm"/>
          </a:ln>
        </p:spPr>
      </p:sp>
      <p:sp>
        <p:nvSpPr>
          <p:cNvPr id="14" name="TextBox 14"/>
          <p:cNvSpPr txBox="1"/>
          <p:nvPr/>
        </p:nvSpPr>
        <p:spPr>
          <a:xfrm>
            <a:off x="9373915" y="1718818"/>
            <a:ext cx="7417755" cy="856818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Xác định dạng chuẩn cao nhất của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1. 1NF: các thuộc tính là nguyên tố ⇒ Đạt</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 2NF: Không có phụ thuộc hàm không tầm thường từ một phần của khóa chính đến thuộc tính không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Khóa chính: SI</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f₁: SI → D ⇒ không vi phạm</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f₃: D → M ⇒ D không phải là phần của khóa SI ⇒ không vi phạm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Đạt</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3. 3NF: Với mỗi phụ thuộc X → A, ít nhất một điều kiện đúng:</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 X (tầm thường)</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X là siêu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là thuộc tính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Kiểm tra từng phụ thuộc</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SI → D =&gt; SI là một siêu khoá</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M =&gt; D,M đều không phải là siêu khoá</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Vi phạm 3NF &gt; không đạt</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=&gt; Dạng chuẩn cao nhất: 2NF</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0"/>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885102">
            <a:off x="-6135246" y="3287325"/>
            <a:ext cx="6695546" cy="9238498"/>
            <a:chOff x="-41910" y="-111760"/>
            <a:chExt cx="6015476" cy="8300138"/>
          </a:xfrm>
        </p:grpSpPr>
        <p:sp>
          <p:nvSpPr>
            <p:cNvPr id="7" name="Freeform 7"/>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grpSp>
        <p:nvGrpSpPr>
          <p:cNvPr id="8" name="Group 8"/>
          <p:cNvGrpSpPr/>
          <p:nvPr/>
        </p:nvGrpSpPr>
        <p:grpSpPr>
          <a:xfrm rot="-1268090">
            <a:off x="17253641" y="-6103007"/>
            <a:ext cx="6695546" cy="9238498"/>
            <a:chOff x="-41910" y="-111760"/>
            <a:chExt cx="6015476" cy="8300138"/>
          </a:xfrm>
        </p:grpSpPr>
        <p:sp>
          <p:nvSpPr>
            <p:cNvPr id="9" name="Freeform 9"/>
            <p:cNvSpPr/>
            <p:nvPr/>
          </p:nvSpPr>
          <p:spPr>
            <a:xfrm flipH="1" flipV="1">
              <a:off x="20289" y="242682"/>
              <a:ext cx="6010099" cy="8233792"/>
            </a:xfrm>
            <a:custGeom>
              <a:avLst/>
              <a:gdLst/>
              <a:ahLst/>
              <a:cxnLst/>
              <a:rect l="l" t="t" r="r" b="b"/>
              <a:pathLst>
                <a:path w="6010099" h="8233792">
                  <a:moveTo>
                    <a:pt x="39370" y="4086759"/>
                  </a:moveTo>
                  <a:cubicBezTo>
                    <a:pt x="112123" y="3315642"/>
                    <a:pt x="629414" y="3414815"/>
                    <a:pt x="842922" y="2846090"/>
                  </a:cubicBezTo>
                  <a:cubicBezTo>
                    <a:pt x="931764" y="2607267"/>
                    <a:pt x="854386" y="2307724"/>
                    <a:pt x="913136" y="2056757"/>
                  </a:cubicBezTo>
                  <a:cubicBezTo>
                    <a:pt x="1004844" y="1670187"/>
                    <a:pt x="1259907" y="1421243"/>
                    <a:pt x="1522135" y="1283616"/>
                  </a:cubicBezTo>
                  <a:cubicBezTo>
                    <a:pt x="1956315" y="1056936"/>
                    <a:pt x="2401959" y="1107534"/>
                    <a:pt x="2854767" y="1063007"/>
                  </a:cubicBezTo>
                  <a:cubicBezTo>
                    <a:pt x="3142788" y="1034673"/>
                    <a:pt x="3152819" y="793825"/>
                    <a:pt x="3254557" y="484164"/>
                  </a:cubicBezTo>
                  <a:cubicBezTo>
                    <a:pt x="3367760" y="144143"/>
                    <a:pt x="3637152" y="0"/>
                    <a:pt x="3902246" y="1271"/>
                  </a:cubicBezTo>
                  <a:cubicBezTo>
                    <a:pt x="4168772" y="2540"/>
                    <a:pt x="4423835" y="134023"/>
                    <a:pt x="4595788" y="421422"/>
                  </a:cubicBezTo>
                  <a:cubicBezTo>
                    <a:pt x="4796399" y="753346"/>
                    <a:pt x="4892406" y="1196587"/>
                    <a:pt x="5111646" y="1504225"/>
                  </a:cubicBezTo>
                  <a:cubicBezTo>
                    <a:pt x="5330885" y="1813886"/>
                    <a:pt x="5654729" y="1961633"/>
                    <a:pt x="5836713" y="2315820"/>
                  </a:cubicBezTo>
                  <a:cubicBezTo>
                    <a:pt x="6010098" y="2653816"/>
                    <a:pt x="5997202" y="3107177"/>
                    <a:pt x="5835280" y="3451245"/>
                  </a:cubicBezTo>
                  <a:cubicBezTo>
                    <a:pt x="5679089" y="3779122"/>
                    <a:pt x="5409697" y="3815553"/>
                    <a:pt x="5200488" y="4050329"/>
                  </a:cubicBezTo>
                  <a:cubicBezTo>
                    <a:pt x="5071523" y="4194027"/>
                    <a:pt x="5091585" y="4436899"/>
                    <a:pt x="4989846" y="4615005"/>
                  </a:cubicBezTo>
                  <a:cubicBezTo>
                    <a:pt x="4840820" y="4874068"/>
                    <a:pt x="4635910" y="5048126"/>
                    <a:pt x="4416670" y="5157418"/>
                  </a:cubicBezTo>
                  <a:cubicBezTo>
                    <a:pt x="4211760" y="5260639"/>
                    <a:pt x="3986789" y="5262663"/>
                    <a:pt x="3850660" y="5539941"/>
                  </a:cubicBezTo>
                  <a:cubicBezTo>
                    <a:pt x="3662945" y="5920440"/>
                    <a:pt x="3826300" y="6537739"/>
                    <a:pt x="3730293" y="6987051"/>
                  </a:cubicBezTo>
                  <a:cubicBezTo>
                    <a:pt x="3637152" y="7424220"/>
                    <a:pt x="3416479" y="7744001"/>
                    <a:pt x="3092635" y="7826982"/>
                  </a:cubicBezTo>
                  <a:cubicBezTo>
                    <a:pt x="2841871" y="7889724"/>
                    <a:pt x="2536655" y="7563872"/>
                    <a:pt x="2317416" y="7772336"/>
                  </a:cubicBezTo>
                  <a:cubicBezTo>
                    <a:pt x="1963480" y="8108309"/>
                    <a:pt x="1288566" y="8233792"/>
                    <a:pt x="1020607" y="7650900"/>
                  </a:cubicBezTo>
                  <a:cubicBezTo>
                    <a:pt x="795635" y="7163133"/>
                    <a:pt x="1027771" y="6782634"/>
                    <a:pt x="1224084" y="6398088"/>
                  </a:cubicBezTo>
                  <a:cubicBezTo>
                    <a:pt x="1354481" y="6141048"/>
                    <a:pt x="1648233" y="5742334"/>
                    <a:pt x="1340152" y="5491367"/>
                  </a:cubicBezTo>
                  <a:cubicBezTo>
                    <a:pt x="1083656" y="5282902"/>
                    <a:pt x="766976" y="5471127"/>
                    <a:pt x="504749" y="5293021"/>
                  </a:cubicBezTo>
                  <a:cubicBezTo>
                    <a:pt x="155112" y="5056222"/>
                    <a:pt x="0" y="4552263"/>
                    <a:pt x="39370" y="4086759"/>
                  </a:cubicBezTo>
                  <a:close/>
                </a:path>
              </a:pathLst>
            </a:custGeom>
            <a:blipFill>
              <a:blip r:embed="rId1"/>
              <a:stretch>
                <a:fillRect l="-61559" t="-4415" r="-63353" b="-6078"/>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AutoShape 11"/>
          <p:cNvSpPr/>
          <p:nvPr/>
        </p:nvSpPr>
        <p:spPr>
          <a:xfrm flipV="1">
            <a:off x="8859565" y="2103579"/>
            <a:ext cx="0" cy="6492240"/>
          </a:xfrm>
          <a:prstGeom prst="line">
            <a:avLst/>
          </a:prstGeom>
          <a:ln w="38100" cap="flat">
            <a:solidFill>
              <a:srgbClr val="FFFFFF"/>
            </a:solidFill>
            <a:prstDash val="solid"/>
            <a:headEnd type="none" w="sm" len="sm"/>
            <a:tailEnd type="none" w="sm" len="sm"/>
          </a:ln>
        </p:spPr>
      </p:sp>
      <p:sp>
        <p:nvSpPr>
          <p:cNvPr id="12" name="TextBox 12"/>
          <p:cNvSpPr txBox="1"/>
          <p:nvPr/>
        </p:nvSpPr>
        <p:spPr>
          <a:xfrm>
            <a:off x="503913" y="1725877"/>
            <a:ext cx="7452866" cy="8682547"/>
          </a:xfrm>
          <a:prstGeom prst="rect">
            <a:avLst/>
          </a:prstGeom>
        </p:spPr>
        <p:txBody>
          <a:bodyPr lIns="0" tIns="0" rIns="0" bIns="0" rtlCol="0" anchor="t">
            <a:spAutoFit/>
          </a:bodyPr>
          <a:lstStyle/>
          <a:p>
            <a:pPr algn="l">
              <a:lnSpc>
                <a:spcPts val="2860"/>
              </a:lnSpc>
              <a:spcBef>
                <a:spcPct val="0"/>
              </a:spcBef>
            </a:pPr>
            <a:r>
              <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Câu 11: Xác định phủ tối thiểu của các tập phụ thuộc hàm sau: </a:t>
            </a:r>
            <a:endPar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algn="ctr">
              <a:lnSpc>
                <a:spcPts val="2860"/>
              </a:lnSpc>
              <a:spcBef>
                <a:spcPct val="0"/>
              </a:spcBef>
            </a:pPr>
            <a:r>
              <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Bài làm</a:t>
            </a:r>
            <a:endParaRPr lang="en-US" sz="2040"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a) Q1(ABCDEGH)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F₁={A→ H,AB→C,BC→D;G→B}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Xét từng phụ thuộc: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 → H Không thể suy từ cái nào khác ⇒ giữ.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AB → C ,kiểm tra A hoặc B có thể suy ra C hay không ( A → H, G → B, BC → D ) Không suy ra C ⇒ giữ.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BC → D Không thể loại vì không có cách nào khác suy ra D ⇒ giữ.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G → B Độc lập ⇒ giữ.</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=&gt; Phủ tối thiểu F1: {A→ H,AB→C,BC→D;G→B}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 Q2(ABCSXYZ)</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F₂={S→A;AX→B;S→B;BY→C;CZ→X}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Loại phụ thuộc dư</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Arimo" panose="020B0604020202020204"/>
                <a:ea typeface="Arimo" panose="020B0604020202020204"/>
                <a:cs typeface="Arimo" panose="020B0604020202020204"/>
                <a:sym typeface="Arimo" panose="020B0604020202020204"/>
              </a:rPr>
              <a:t> - S → A và S → B ⇒ S → AB</a:t>
            </a:r>
            <a:endParaRPr lang="en-US" sz="2040">
              <a:solidFill>
                <a:srgbClr val="FFFFFF"/>
              </a:solidFill>
              <a:latin typeface="Arimo" panose="020B0604020202020204"/>
              <a:ea typeface="Arimo" panose="020B0604020202020204"/>
              <a:cs typeface="Arimo" panose="020B0604020202020204"/>
              <a:sym typeface="Arimo" panose="020B0604020202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 AX → B dư vì nếu S → B thì không cần AX → B ( Loại AX → B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Rút gọn vế trái.</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BY → C: ⇒ giữ</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CZ → X: không rút được</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Phủ tối thiểu F₂: { S → A, S → B, BY → C, CZ → X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a:p>
            <a:pPr algn="l">
              <a:lnSpc>
                <a:spcPts val="2860"/>
              </a:lnSpc>
              <a:spcBef>
                <a:spcPct val="0"/>
              </a:spcBef>
            </a:pPr>
            <a:r>
              <a:rPr lang="en-US" sz="2040">
                <a:solidFill>
                  <a:srgbClr val="FFFFFF"/>
                </a:solidFill>
                <a:latin typeface="Open Sans 1" panose="020B0606030504020204"/>
                <a:ea typeface="Open Sans 1" panose="020B0606030504020204"/>
                <a:cs typeface="Open Sans 1" panose="020B0606030504020204"/>
                <a:sym typeface="Open Sans 1" panose="020B0606030504020204"/>
              </a:rPr>
              <a:t> </a:t>
            </a:r>
            <a:endParaRPr lang="en-US" sz="2040">
              <a:solidFill>
                <a:srgbClr val="FFFFFF"/>
              </a:solidFill>
              <a:latin typeface="Open Sans 1" panose="020B0606030504020204"/>
              <a:ea typeface="Open Sans 1" panose="020B0606030504020204"/>
              <a:cs typeface="Open Sans 1" panose="020B0606030504020204"/>
              <a:sym typeface="Open Sans 1" panose="020B0606030504020204"/>
            </a:endParaRPr>
          </a:p>
        </p:txBody>
      </p:sp>
      <p:sp>
        <p:nvSpPr>
          <p:cNvPr id="13" name="TextBox 13"/>
          <p:cNvSpPr txBox="1"/>
          <p:nvPr/>
        </p:nvSpPr>
        <p:spPr>
          <a:xfrm>
            <a:off x="9144000" y="1725877"/>
            <a:ext cx="8553926" cy="8102092"/>
          </a:xfrm>
          <a:prstGeom prst="rect">
            <a:avLst/>
          </a:prstGeom>
        </p:spPr>
        <p:txBody>
          <a:bodyPr lIns="0" tIns="0" rIns="0" bIns="0" rtlCol="0" anchor="t">
            <a:spAutoFit/>
          </a:bodyPr>
          <a:lstStyle/>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c) Q3(ABCDEGHIJ)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F₃={BG→D;G→J;AI→C;CE→H;BD→G;JH→A; D→I }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Loại phụ thuộc dư.</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BG → D, G → J, AI → C, CE → H, BD → G, JH → A, D → I</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Không có phụ thuộc nào có thể được suy ra từ các cái khác ⇒ giữ nguyên</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Rút gọn vế trái</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BG → D: bỏ B hoặc G đều không đủ ⇒ giữ</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AI → C: không rút được</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BD → G: không rút được</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JH → A: không rút được</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Phủ tối thiểu F₃: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BG → D, G → J, AI → C, CE → H, BD → G, JH → A, D → I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d) Q4(ABCDEGHIJ)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F₄={BH→I;GC→A;I→J;AE→G;D→B;I→H}</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Loại bỏ phụ thuộc dư:</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I → H, I → J ⇒ không cái nào suy được từ cái kia</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AE → G sinh G, độc lập</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Tất cả đều giữ lại</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Rút gọn vế trái:</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BH → I: bỏ B hoặc H đều không đủ ⇒ giữ</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GC → A, AE → G: không rút được</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Phủ tối thiểu F₄⁺: </a:t>
            </a:r>
            <a:endParaRPr lang="en-US" sz="2020">
              <a:solidFill>
                <a:srgbClr val="FFFFFF"/>
              </a:solidFill>
              <a:latin typeface="Arimo" panose="020B0604020202020204"/>
              <a:ea typeface="Arimo" panose="020B0604020202020204"/>
              <a:cs typeface="Arimo" panose="020B0604020202020204"/>
              <a:sym typeface="Arimo" panose="020B0604020202020204"/>
            </a:endParaRPr>
          </a:p>
          <a:p>
            <a:pPr algn="l">
              <a:lnSpc>
                <a:spcPts val="2825"/>
              </a:lnSpc>
              <a:spcBef>
                <a:spcPct val="0"/>
              </a:spcBef>
            </a:pPr>
            <a:r>
              <a:rPr lang="en-US" sz="2020">
                <a:solidFill>
                  <a:srgbClr val="FFFFFF"/>
                </a:solidFill>
                <a:latin typeface="Arimo" panose="020B0604020202020204"/>
                <a:ea typeface="Arimo" panose="020B0604020202020204"/>
                <a:cs typeface="Arimo" panose="020B0604020202020204"/>
                <a:sym typeface="Arimo" panose="020B0604020202020204"/>
              </a:rPr>
              <a:t> { BH → I, GC → A, I → J, AE → G, D → B, I → H }</a:t>
            </a:r>
            <a:endParaRPr lang="en-US" sz="20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2872983" y="1730044"/>
            <a:ext cx="12616578" cy="7282307"/>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Câu 5: Giả sử ta có lược đồ quan hệ Q(C,D,E,G,H,K) và tập phụ thuộc hàm F như sau:</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F = {CK→ H; C →D; E→C; E →G; CK →E}</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 Từ tập F, hãy chứng minh EK → DH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 Tìm tất cả các khóa của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c) Xác định dạng chuẩn của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a) Từ tập F, hãy chứng minh EK  DH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EK+=E,K</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E-&gt;C =&gt; EK+=E,K,C</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-&gt;D =&gt; EK+=E,K,C,D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CK-&gt; H =&gt; EK+=E,K,C,D,H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Ta thấy bao đóng EK có chứa DH nên EK-&gt;DH (Điều phải chứng minh)</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 Tìm tất cả các khóa của Q.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Trái = {C, K, E}; Phải = {H, D, C, G, E}</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Tập nguồn = Trái – Phải ∪ {Các phần tử có trong Q mà không có trong F} = K</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Tập trung gian = Trái ∩ Phải = { C, E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Xét tất cả các tập con của Q có thể là khóa</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graphicFrame>
        <p:nvGraphicFramePr>
          <p:cNvPr id="10" name="Object 10"/>
          <p:cNvGraphicFramePr/>
          <p:nvPr/>
        </p:nvGraphicFramePr>
        <p:xfrm>
          <a:off x="4041770" y="627820"/>
          <a:ext cx="7543800" cy="11315700"/>
        </p:xfrm>
        <a:graphic>
          <a:graphicData uri="http://schemas.openxmlformats.org/presentationml/2006/ole">
            <mc:AlternateContent xmlns:mc="http://schemas.openxmlformats.org/markup-compatibility/2006">
              <mc:Choice xmlns:v="urn:schemas-microsoft-com:vml" Requires="v">
                <p:oleObj spid="_x0000_s11" name="Worksheet" r:id="rId2" imgW="9810750" imgH="13582650" progId="Excel.Sheet.12">
                  <p:embed/>
                </p:oleObj>
              </mc:Choice>
              <mc:Fallback>
                <p:oleObj name="Worksheet" r:id="rId2" imgW="9810750" imgH="13582650" progId="Excel.Sheet.12">
                  <p:embed/>
                  <p:pic>
                    <p:nvPicPr>
                      <p:cNvPr id="0" name="Picture 10"/>
                      <p:cNvPicPr/>
                      <p:nvPr/>
                    </p:nvPicPr>
                    <p:blipFill>
                      <a:blip r:embed="rId3"/>
                      <a:stretch>
                        <a:fillRect/>
                      </a:stretch>
                    </p:blipFill>
                    <p:spPr>
                      <a:xfrm>
                        <a:off x="4041770" y="627820"/>
                        <a:ext cx="7543800" cy="11315700"/>
                      </a:xfrm>
                      <a:prstGeom prst="rect">
                        <a:avLst/>
                      </a:prstGeom>
                    </p:spPr>
                  </p:pic>
                </p:oleObj>
              </mc:Fallback>
            </mc:AlternateContent>
          </a:graphicData>
        </a:graphic>
      </p:graphicFrame>
      <p:sp>
        <p:nvSpPr>
          <p:cNvPr id="12" name="TextBox 11"/>
          <p:cNvSpPr txBox="1"/>
          <p:nvPr/>
        </p:nvSpPr>
        <p:spPr>
          <a:xfrm>
            <a:off x="6035635" y="203513"/>
            <a:ext cx="6216729" cy="424307"/>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Xét tất cả các tập con của Q có thể là khóa</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3" name="TextBox 12"/>
          <p:cNvSpPr txBox="1"/>
          <p:nvPr/>
        </p:nvSpPr>
        <p:spPr>
          <a:xfrm>
            <a:off x="6868738" y="9938258"/>
            <a:ext cx="4900136" cy="348742"/>
          </a:xfrm>
          <a:prstGeom prst="rect">
            <a:avLst/>
          </a:prstGeom>
        </p:spPr>
        <p:txBody>
          <a:bodyPr lIns="0" tIns="0" rIns="0" bIns="0" rtlCol="0" anchor="t">
            <a:spAutoFit/>
          </a:bodyPr>
          <a:lstStyle/>
          <a:p>
            <a:pPr algn="ctr">
              <a:lnSpc>
                <a:spcPts val="2825"/>
              </a:lnSpc>
              <a:spcBef>
                <a:spcPct val="0"/>
              </a:spcBef>
            </a:pPr>
            <a:r>
              <a:rPr lang="en-US" sz="2020" b="1">
                <a:solidFill>
                  <a:srgbClr val="FFFFFF"/>
                </a:solidFill>
                <a:latin typeface="Arimo Bold" panose="020B0704020202020204"/>
                <a:ea typeface="Arimo Bold" panose="020B0704020202020204"/>
                <a:cs typeface="Arimo Bold" panose="020B0704020202020204"/>
                <a:sym typeface="Arimo Bold" panose="020B0704020202020204"/>
              </a:rPr>
              <a:t>Kết quả: lược đồ Q có 2 khóa là: KC, KE</a:t>
            </a:r>
            <a:endParaRPr lang="en-US" sz="202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Trần Huy Hoàn</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767453" y="2218281"/>
            <a:ext cx="16646843" cy="2688717"/>
          </a:xfrm>
          <a:prstGeom prst="rect">
            <a:avLst/>
          </a:prstGeom>
        </p:spPr>
        <p:txBody>
          <a:bodyPr lIns="0" tIns="0" rIns="0" bIns="0" rtlCol="0" anchor="t">
            <a:spAutoFit/>
          </a:bodyPr>
          <a:lstStyle/>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c) Xác định dạng chuẩn của Q</a:t>
            </a:r>
            <a:endParaRPr lang="en-US" sz="2520">
              <a:solidFill>
                <a:srgbClr val="FFFFFF"/>
              </a:solidFill>
              <a:latin typeface="Arimo" panose="020B0604020202020204"/>
              <a:ea typeface="Arimo" panose="020B0604020202020204"/>
              <a:cs typeface="Arimo" panose="020B0604020202020204"/>
              <a:sym typeface="Arimo" panose="020B0604020202020204"/>
            </a:endParaRP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Xét dạng chuẩn 1: Vì mọi thuộc tính Q đều là thuộc tính đơn =&gt;Đạt dạng chuẩn 1NF</a:t>
            </a:r>
            <a:endParaRPr lang="en-US" sz="2520">
              <a:solidFill>
                <a:srgbClr val="FFFFFF"/>
              </a:solidFill>
              <a:latin typeface="Arimo" panose="020B0604020202020204"/>
              <a:ea typeface="Arimo" panose="020B0604020202020204"/>
              <a:cs typeface="Arimo" panose="020B0604020202020204"/>
              <a:sym typeface="Arimo" panose="020B0604020202020204"/>
            </a:endParaRP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Xét dạng chuẩn 2:</a:t>
            </a:r>
            <a:endParaRPr lang="en-US" sz="2520">
              <a:solidFill>
                <a:srgbClr val="FFFFFF"/>
              </a:solidFill>
              <a:latin typeface="Arimo" panose="020B0604020202020204"/>
              <a:ea typeface="Arimo" panose="020B0604020202020204"/>
              <a:cs typeface="Arimo" panose="020B0604020202020204"/>
              <a:sym typeface="Arimo" panose="020B0604020202020204"/>
            </a:endParaRP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 Phụ thuộc hàm E→C có: C là thuộc tính không khóa và E là thuộc tính khóa của khóa KE =&gt; Vi phạm dạng chuẩn 2</a:t>
            </a:r>
            <a:endParaRPr lang="en-US" sz="2520">
              <a:solidFill>
                <a:srgbClr val="FFFFFF"/>
              </a:solidFill>
              <a:latin typeface="Arimo" panose="020B0604020202020204"/>
              <a:ea typeface="Arimo" panose="020B0604020202020204"/>
              <a:cs typeface="Arimo" panose="020B0604020202020204"/>
              <a:sym typeface="Arimo" panose="020B0604020202020204"/>
            </a:endParaRP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 Phụ thuộc hàm E→G có: G là thuộc tính không khóa và E là thuộc tính khóa của khóa KE =&gt; Vi phạm dạng chuẩn 2</a:t>
            </a:r>
            <a:endParaRPr lang="en-US" sz="2520">
              <a:solidFill>
                <a:srgbClr val="FFFFFF"/>
              </a:solidFill>
              <a:latin typeface="Arimo" panose="020B0604020202020204"/>
              <a:ea typeface="Arimo" panose="020B0604020202020204"/>
              <a:cs typeface="Arimo" panose="020B0604020202020204"/>
              <a:sym typeface="Arimo" panose="020B0604020202020204"/>
            </a:endParaRPr>
          </a:p>
          <a:p>
            <a:pPr algn="l">
              <a:lnSpc>
                <a:spcPts val="3530"/>
              </a:lnSpc>
              <a:spcBef>
                <a:spcPct val="0"/>
              </a:spcBef>
            </a:pPr>
            <a:r>
              <a:rPr lang="en-US" sz="2520">
                <a:solidFill>
                  <a:srgbClr val="FFFFFF"/>
                </a:solidFill>
                <a:latin typeface="Arimo" panose="020B0604020202020204"/>
                <a:ea typeface="Arimo" panose="020B0604020202020204"/>
                <a:cs typeface="Arimo" panose="020B0604020202020204"/>
                <a:sym typeface="Arimo" panose="020B0604020202020204"/>
              </a:rPr>
              <a:t>Kết luận: Vậy lược đồ quan hệ chỉ đạt dạng chuẩn 1NF</a:t>
            </a:r>
            <a:endParaRPr lang="en-US" sz="25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Freeform 10"/>
          <p:cNvSpPr/>
          <p:nvPr/>
        </p:nvSpPr>
        <p:spPr>
          <a:xfrm>
            <a:off x="770242" y="1791727"/>
            <a:ext cx="2573590" cy="1769343"/>
          </a:xfrm>
          <a:custGeom>
            <a:avLst/>
            <a:gdLst/>
            <a:ahLst/>
            <a:cxnLst/>
            <a:rect l="l" t="t" r="r" b="b"/>
            <a:pathLst>
              <a:path w="2573590" h="1769343">
                <a:moveTo>
                  <a:pt x="0" y="0"/>
                </a:moveTo>
                <a:lnTo>
                  <a:pt x="2573590" y="0"/>
                </a:lnTo>
                <a:lnTo>
                  <a:pt x="2573590" y="1769343"/>
                </a:lnTo>
                <a:lnTo>
                  <a:pt x="0" y="1769343"/>
                </a:lnTo>
                <a:lnTo>
                  <a:pt x="0" y="0"/>
                </a:lnTo>
                <a:close/>
              </a:path>
            </a:pathLst>
          </a:custGeom>
          <a:blipFill>
            <a:blip r:embed="rId2"/>
            <a:stretch>
              <a:fillRect/>
            </a:stretch>
          </a:blipFill>
        </p:spPr>
      </p:sp>
      <p:sp>
        <p:nvSpPr>
          <p:cNvPr id="11" name="TextBox 11"/>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2" name="TextBox 12"/>
          <p:cNvSpPr txBox="1"/>
          <p:nvPr/>
        </p:nvSpPr>
        <p:spPr>
          <a:xfrm>
            <a:off x="770242" y="1367420"/>
            <a:ext cx="3090505" cy="424307"/>
          </a:xfrm>
          <a:prstGeom prst="rect">
            <a:avLst/>
          </a:prstGeom>
        </p:spPr>
        <p:txBody>
          <a:bodyPr lIns="0" tIns="0" rIns="0" bIns="0" rtlCol="0" anchor="t">
            <a:spAutoFit/>
          </a:bodyPr>
          <a:lstStyle/>
          <a:p>
            <a:pPr algn="just">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4: Cho quan hệ r</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3" name="TextBox 13"/>
          <p:cNvSpPr txBox="1"/>
          <p:nvPr/>
        </p:nvSpPr>
        <p:spPr>
          <a:xfrm>
            <a:off x="770242" y="3503920"/>
            <a:ext cx="9225415" cy="6400480"/>
          </a:xfrm>
          <a:prstGeom prst="rect">
            <a:avLst/>
          </a:prstGeom>
        </p:spPr>
        <p:txBody>
          <a:bodyPr lIns="0" tIns="0" rIns="0" bIns="0" rtlCol="0" anchor="t">
            <a:spAutoFit/>
          </a:bodyPr>
          <a:lstStyle/>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Trong các phụ thuộc hàm sau đây, PTH nào không thỏa </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 A → C; B → A; C → D; D → C; D → A </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A = y, B = x &amp; B = z. Vì cùng giá trị của A cho ra các giá trị khác nhau của B (x ≠ z)</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B không thỏa mãn</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C:</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A = y, C = z &amp; C = w. Vì cùng giá trị của A cho ra các giá trị khác nhau của C (z ≠ w)</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A → C không thỏa mãn</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B → A:</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u, A = x</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x, A = y</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y, A = z</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Khi B = z, A = y</a:t>
            </a:r>
            <a:endParaRPr lang="en-US" sz="2260">
              <a:solidFill>
                <a:srgbClr val="FFFFFF"/>
              </a:solidFill>
              <a:latin typeface="Arimo" panose="020B0604020202020204"/>
              <a:ea typeface="Arimo" panose="020B0604020202020204"/>
              <a:cs typeface="Arimo" panose="020B0604020202020204"/>
              <a:sym typeface="Arimo" panose="020B0604020202020204"/>
            </a:endParaRPr>
          </a:p>
          <a:p>
            <a:pPr algn="l">
              <a:lnSpc>
                <a:spcPts val="3165"/>
              </a:lnSpc>
              <a:spcBef>
                <a:spcPct val="0"/>
              </a:spcBef>
            </a:pPr>
            <a:r>
              <a:rPr lang="en-US" sz="2260">
                <a:solidFill>
                  <a:srgbClr val="FFFFFF"/>
                </a:solidFill>
                <a:latin typeface="Arimo" panose="020B0604020202020204"/>
                <a:ea typeface="Arimo" panose="020B0604020202020204"/>
                <a:cs typeface="Arimo" panose="020B0604020202020204"/>
                <a:sym typeface="Arimo" panose="020B0604020202020204"/>
              </a:rPr>
              <a:t>B → A thỏa mãn</a:t>
            </a:r>
            <a:endParaRPr lang="en-US" sz="2260">
              <a:solidFill>
                <a:srgbClr val="FFFFFF"/>
              </a:solidFill>
              <a:latin typeface="Arimo" panose="020B0604020202020204"/>
              <a:ea typeface="Arimo" panose="020B0604020202020204"/>
              <a:cs typeface="Arimo" panose="020B0604020202020204"/>
              <a:sym typeface="Arimo" panose="020B0604020202020204"/>
            </a:endParaRPr>
          </a:p>
        </p:txBody>
      </p:sp>
      <p:sp>
        <p:nvSpPr>
          <p:cNvPr id="14" name="AutoShape 14"/>
          <p:cNvSpPr/>
          <p:nvPr/>
        </p:nvSpPr>
        <p:spPr>
          <a:xfrm flipV="1">
            <a:off x="9546950" y="2245796"/>
            <a:ext cx="0" cy="6492240"/>
          </a:xfrm>
          <a:prstGeom prst="line">
            <a:avLst/>
          </a:prstGeom>
          <a:ln w="38100" cap="flat">
            <a:solidFill>
              <a:srgbClr val="FFFFFF"/>
            </a:solidFill>
            <a:prstDash val="solid"/>
            <a:headEnd type="none" w="sm" len="sm"/>
            <a:tailEnd type="none" w="sm" len="sm"/>
          </a:ln>
        </p:spPr>
      </p:sp>
      <p:sp>
        <p:nvSpPr>
          <p:cNvPr id="15" name="TextBox 15"/>
          <p:cNvSpPr txBox="1"/>
          <p:nvPr/>
        </p:nvSpPr>
        <p:spPr>
          <a:xfrm>
            <a:off x="9853440" y="1734577"/>
            <a:ext cx="7817372" cy="5996432"/>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D:</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x, D = Y</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z, D = x</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y, D = y</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C = w, D = z</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 → D thỏa mãn</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C:</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D = Y, C = x &amp; C = y, cùng giá trị của D cho ra các giá trị khác nhau của C (x ≠ y)</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C không thỏa mãn</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Khi D = y, A = x &amp; A = z, cùng giá trị của D cho ra các giá trị khác nhau của A (x ≠ z)</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 → A không thỏa mãn</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4055443" y="2138299"/>
            <a:ext cx="10526726" cy="5943727"/>
          </a:xfrm>
          <a:prstGeom prst="rect">
            <a:avLst/>
          </a:prstGeom>
        </p:spPr>
        <p:txBody>
          <a:bodyPr lIns="0" tIns="0" rIns="0" bIns="0" rtlCol="0" anchor="t">
            <a:spAutoFit/>
          </a:bodyPr>
          <a:lstStyle/>
          <a:p>
            <a:pPr algn="just">
              <a:lnSpc>
                <a:spcPts val="3665"/>
              </a:lnSpc>
              <a:spcBef>
                <a:spcPct val="0"/>
              </a:spcBef>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Câu 8:  Q(A,B,C,D) </a:t>
            </a:r>
            <a:endParaRPr lang="en-US" sz="2620" b="1">
              <a:solidFill>
                <a:srgbClr val="FFFFFF"/>
              </a:solidFill>
              <a:latin typeface="Arimo Bold" panose="020B0704020202020204"/>
              <a:ea typeface="Arimo Bold" panose="020B0704020202020204"/>
              <a:cs typeface="Arimo Bold" panose="020B0704020202020204"/>
              <a:sym typeface="Arimo Bold" panose="020B0704020202020204"/>
            </a:endParaRPr>
          </a:p>
          <a:p>
            <a:pPr algn="ctr">
              <a:lnSpc>
                <a:spcPts val="3665"/>
              </a:lnSpc>
              <a:spcBef>
                <a:spcPct val="0"/>
              </a:spcBef>
            </a:pPr>
            <a:r>
              <a:rPr lang="en-US" sz="2620" b="1">
                <a:solidFill>
                  <a:srgbClr val="FFFFFF"/>
                </a:solidFill>
                <a:latin typeface="Arimo Bold" panose="020B0704020202020204"/>
                <a:ea typeface="Arimo Bold" panose="020B0704020202020204"/>
                <a:cs typeface="Arimo Bold" panose="020B0704020202020204"/>
                <a:sym typeface="Arimo Bold" panose="020B0704020202020204"/>
              </a:rPr>
              <a:t>Bài làm</a:t>
            </a:r>
            <a:endParaRPr lang="en-US" sz="2620" b="1">
              <a:solidFill>
                <a:srgbClr val="FFFFFF"/>
              </a:solidFill>
              <a:latin typeface="Arimo Bold" panose="020B0704020202020204"/>
              <a:ea typeface="Arimo Bold" panose="020B0704020202020204"/>
              <a:cs typeface="Arimo Bold" panose="020B0704020202020204"/>
              <a:sym typeface="Arimo Bold" panose="020B07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F={AB→C; D→B; C→ABD} </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Hãy tìm tất cả các khóa của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F={AB→C; D→B; C→ABD} </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=&gt;F ={AB -&gt; C; D -&gt;B; C -&gt; A; C -&gt; B; C -&gt; D}</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AB+ = {A, B, C, D} =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A+={A} ≠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B+={B} ≠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=&gt;AB là khóa của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D+={D,B} ≠ Q+ không là khóa</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C+ = { C,A,B,D} = Q+ → C là khóa của Q</a:t>
            </a:r>
            <a:endParaRPr lang="en-US" sz="2620">
              <a:solidFill>
                <a:srgbClr val="FFFFFF"/>
              </a:solidFill>
              <a:latin typeface="Arimo" panose="020B0604020202020204"/>
              <a:ea typeface="Arimo" panose="020B0604020202020204"/>
              <a:cs typeface="Arimo" panose="020B0604020202020204"/>
              <a:sym typeface="Arimo" panose="020B0604020202020204"/>
            </a:endParaRPr>
          </a:p>
          <a:p>
            <a:pPr algn="just">
              <a:lnSpc>
                <a:spcPts val="3665"/>
              </a:lnSpc>
              <a:spcBef>
                <a:spcPct val="0"/>
              </a:spcBef>
            </a:pPr>
            <a:r>
              <a:rPr lang="en-US" sz="2620">
                <a:solidFill>
                  <a:srgbClr val="FFFFFF"/>
                </a:solidFill>
                <a:latin typeface="Arimo" panose="020B0604020202020204"/>
                <a:ea typeface="Arimo" panose="020B0604020202020204"/>
                <a:cs typeface="Arimo" panose="020B0604020202020204"/>
                <a:sym typeface="Arimo" panose="020B0604020202020204"/>
              </a:rPr>
              <a:t>Vậy có 2 khóa là AB và C</a:t>
            </a:r>
            <a:endParaRPr lang="en-US" sz="26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4813" y="-329392"/>
            <a:ext cx="18547987" cy="10921192"/>
          </a:xfrm>
          <a:custGeom>
            <a:avLst/>
            <a:gdLst/>
            <a:ahLst/>
            <a:cxnLst/>
            <a:rect l="l" t="t" r="r" b="b"/>
            <a:pathLst>
              <a:path w="18547987" h="10921192">
                <a:moveTo>
                  <a:pt x="0" y="0"/>
                </a:moveTo>
                <a:lnTo>
                  <a:pt x="18547987" y="0"/>
                </a:lnTo>
                <a:lnTo>
                  <a:pt x="18547987"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10133224">
            <a:off x="-12097664" y="2235658"/>
            <a:ext cx="13022713" cy="16712284"/>
            <a:chOff x="-41910" y="-111760"/>
            <a:chExt cx="5331460" cy="6841959"/>
          </a:xfrm>
        </p:grpSpPr>
        <p:sp>
          <p:nvSpPr>
            <p:cNvPr id="7" name="Freeform 7"/>
            <p:cNvSpPr/>
            <p:nvPr/>
          </p:nvSpPr>
          <p:spPr>
            <a:xfrm flipH="1" flipV="1">
              <a:off x="9861" y="180193"/>
              <a:ext cx="5331460" cy="6806903"/>
            </a:xfrm>
            <a:custGeom>
              <a:avLst/>
              <a:gdLst/>
              <a:ahLst/>
              <a:cxnLst/>
              <a:rect l="l" t="t" r="r" b="b"/>
              <a:pathLst>
                <a:path w="5331460" h="6806903">
                  <a:moveTo>
                    <a:pt x="39370" y="3388426"/>
                  </a:moveTo>
                  <a:cubicBezTo>
                    <a:pt x="104139" y="2752779"/>
                    <a:pt x="562609" y="2834529"/>
                    <a:pt x="751839" y="2365719"/>
                  </a:cubicBezTo>
                  <a:cubicBezTo>
                    <a:pt x="830579" y="2168852"/>
                    <a:pt x="762000" y="1921934"/>
                    <a:pt x="814070" y="1715057"/>
                  </a:cubicBezTo>
                  <a:cubicBezTo>
                    <a:pt x="895350" y="1396399"/>
                    <a:pt x="1121409" y="1191191"/>
                    <a:pt x="1353820" y="1077742"/>
                  </a:cubicBezTo>
                  <a:cubicBezTo>
                    <a:pt x="1738629" y="890885"/>
                    <a:pt x="2133600" y="932594"/>
                    <a:pt x="2534919" y="895890"/>
                  </a:cubicBezTo>
                  <a:cubicBezTo>
                    <a:pt x="2790189" y="872533"/>
                    <a:pt x="2799079" y="673998"/>
                    <a:pt x="2889249" y="418739"/>
                  </a:cubicBezTo>
                  <a:cubicBezTo>
                    <a:pt x="2989579" y="138453"/>
                    <a:pt x="3228339" y="0"/>
                    <a:pt x="3463289" y="1269"/>
                  </a:cubicBezTo>
                  <a:cubicBezTo>
                    <a:pt x="3699509" y="2540"/>
                    <a:pt x="3925569" y="130111"/>
                    <a:pt x="4077969" y="367019"/>
                  </a:cubicBezTo>
                  <a:cubicBezTo>
                    <a:pt x="4255769" y="640631"/>
                    <a:pt x="4340859" y="1006002"/>
                    <a:pt x="4535169" y="1259594"/>
                  </a:cubicBezTo>
                  <a:cubicBezTo>
                    <a:pt x="4729479" y="1514853"/>
                    <a:pt x="5016499" y="1636644"/>
                    <a:pt x="5177789" y="1928608"/>
                  </a:cubicBezTo>
                  <a:cubicBezTo>
                    <a:pt x="5331459" y="2207224"/>
                    <a:pt x="5320029" y="2580938"/>
                    <a:pt x="5176519" y="2864560"/>
                  </a:cubicBezTo>
                  <a:cubicBezTo>
                    <a:pt x="5038089" y="3134834"/>
                    <a:pt x="4799329" y="3164865"/>
                    <a:pt x="4613909" y="3358395"/>
                  </a:cubicBezTo>
                  <a:cubicBezTo>
                    <a:pt x="4499609" y="3476849"/>
                    <a:pt x="4517389" y="3677053"/>
                    <a:pt x="4427219" y="3823869"/>
                  </a:cubicBezTo>
                  <a:cubicBezTo>
                    <a:pt x="4295139" y="4037419"/>
                    <a:pt x="4113529" y="4180898"/>
                    <a:pt x="3919219" y="4270990"/>
                  </a:cubicBezTo>
                  <a:cubicBezTo>
                    <a:pt x="3737609" y="4356076"/>
                    <a:pt x="3538219" y="4357745"/>
                    <a:pt x="3417569" y="4586311"/>
                  </a:cubicBezTo>
                  <a:cubicBezTo>
                    <a:pt x="3251200" y="4899963"/>
                    <a:pt x="3395979" y="5408814"/>
                    <a:pt x="3310889" y="5779191"/>
                  </a:cubicBezTo>
                  <a:cubicBezTo>
                    <a:pt x="3228339" y="6139557"/>
                    <a:pt x="3032759" y="6403159"/>
                    <a:pt x="2745739" y="6471562"/>
                  </a:cubicBezTo>
                  <a:cubicBezTo>
                    <a:pt x="2523489" y="6523281"/>
                    <a:pt x="2252979" y="6254674"/>
                    <a:pt x="2058670" y="6426516"/>
                  </a:cubicBezTo>
                  <a:cubicBezTo>
                    <a:pt x="1744979" y="6703464"/>
                    <a:pt x="1146809" y="6806903"/>
                    <a:pt x="909320" y="6326414"/>
                  </a:cubicBezTo>
                  <a:cubicBezTo>
                    <a:pt x="709929" y="5924338"/>
                    <a:pt x="915670" y="5610686"/>
                    <a:pt x="1089659" y="5293697"/>
                  </a:cubicBezTo>
                  <a:cubicBezTo>
                    <a:pt x="1205229" y="5081814"/>
                    <a:pt x="1465579" y="4753147"/>
                    <a:pt x="1192529" y="4546270"/>
                  </a:cubicBezTo>
                  <a:cubicBezTo>
                    <a:pt x="965200" y="4374428"/>
                    <a:pt x="684529" y="4529586"/>
                    <a:pt x="452120" y="4382770"/>
                  </a:cubicBezTo>
                  <a:cubicBezTo>
                    <a:pt x="142240" y="4187572"/>
                    <a:pt x="0" y="3772149"/>
                    <a:pt x="39370" y="3388426"/>
                  </a:cubicBezTo>
                  <a:close/>
                </a:path>
              </a:pathLst>
            </a:custGeom>
            <a:blipFill>
              <a:blip r:embed="rId1"/>
              <a:stretch>
                <a:fillRect l="-53855" t="-4403" r="-55273" b="-5769"/>
              </a:stretch>
            </a:blipFill>
          </p:spPr>
        </p:sp>
      </p:grpSp>
      <p:grpSp>
        <p:nvGrpSpPr>
          <p:cNvPr id="8" name="Group 8"/>
          <p:cNvGrpSpPr/>
          <p:nvPr/>
        </p:nvGrpSpPr>
        <p:grpSpPr>
          <a:xfrm rot="-927030">
            <a:off x="16803114" y="-13735788"/>
            <a:ext cx="15866141" cy="22312549"/>
            <a:chOff x="-41910" y="-111760"/>
            <a:chExt cx="5331460" cy="7497631"/>
          </a:xfrm>
        </p:grpSpPr>
        <p:sp>
          <p:nvSpPr>
            <p:cNvPr id="9" name="Freeform 9"/>
            <p:cNvSpPr/>
            <p:nvPr/>
          </p:nvSpPr>
          <p:spPr>
            <a:xfrm flipH="1" flipV="1">
              <a:off x="9861" y="208291"/>
              <a:ext cx="5331460" cy="7448505"/>
            </a:xfrm>
            <a:custGeom>
              <a:avLst/>
              <a:gdLst/>
              <a:ahLst/>
              <a:cxnLst/>
              <a:rect l="l" t="t" r="r" b="b"/>
              <a:pathLst>
                <a:path w="5331460" h="7448505">
                  <a:moveTo>
                    <a:pt x="39370" y="3702433"/>
                  </a:moveTo>
                  <a:cubicBezTo>
                    <a:pt x="104139" y="3005872"/>
                    <a:pt x="562609" y="3095455"/>
                    <a:pt x="751839" y="2581718"/>
                  </a:cubicBezTo>
                  <a:cubicBezTo>
                    <a:pt x="830579" y="2365986"/>
                    <a:pt x="762000" y="2095406"/>
                    <a:pt x="814070" y="1868703"/>
                  </a:cubicBezTo>
                  <a:cubicBezTo>
                    <a:pt x="895350" y="1519508"/>
                    <a:pt x="1121409" y="1294635"/>
                    <a:pt x="1353820" y="1170314"/>
                  </a:cubicBezTo>
                  <a:cubicBezTo>
                    <a:pt x="1738629" y="965551"/>
                    <a:pt x="2133600" y="1011257"/>
                    <a:pt x="2534919" y="971035"/>
                  </a:cubicBezTo>
                  <a:cubicBezTo>
                    <a:pt x="2790189" y="945440"/>
                    <a:pt x="2799079" y="727879"/>
                    <a:pt x="2889249" y="448158"/>
                  </a:cubicBezTo>
                  <a:cubicBezTo>
                    <a:pt x="2989579" y="141012"/>
                    <a:pt x="3228339" y="0"/>
                    <a:pt x="3463289" y="1270"/>
                  </a:cubicBezTo>
                  <a:cubicBezTo>
                    <a:pt x="3699509" y="2541"/>
                    <a:pt x="3925569" y="131871"/>
                    <a:pt x="4077969" y="391482"/>
                  </a:cubicBezTo>
                  <a:cubicBezTo>
                    <a:pt x="4255769" y="691314"/>
                    <a:pt x="4340859" y="1091699"/>
                    <a:pt x="4535169" y="1369593"/>
                  </a:cubicBezTo>
                  <a:cubicBezTo>
                    <a:pt x="4729479" y="1649314"/>
                    <a:pt x="5016499" y="1782776"/>
                    <a:pt x="5177789" y="2102719"/>
                  </a:cubicBezTo>
                  <a:cubicBezTo>
                    <a:pt x="5331459" y="2408035"/>
                    <a:pt x="5320029" y="2817562"/>
                    <a:pt x="5176519" y="3128364"/>
                  </a:cubicBezTo>
                  <a:cubicBezTo>
                    <a:pt x="5038089" y="3424539"/>
                    <a:pt x="4799329" y="3457448"/>
                    <a:pt x="4613909" y="3669524"/>
                  </a:cubicBezTo>
                  <a:cubicBezTo>
                    <a:pt x="4499609" y="3799329"/>
                    <a:pt x="4517389" y="4018719"/>
                    <a:pt x="4427219" y="4179604"/>
                  </a:cubicBezTo>
                  <a:cubicBezTo>
                    <a:pt x="4295139" y="4413619"/>
                    <a:pt x="4113529" y="4570849"/>
                    <a:pt x="3919219" y="4669574"/>
                  </a:cubicBezTo>
                  <a:cubicBezTo>
                    <a:pt x="3737609" y="4762814"/>
                    <a:pt x="3538219" y="4764642"/>
                    <a:pt x="3417569" y="5015112"/>
                  </a:cubicBezTo>
                  <a:cubicBezTo>
                    <a:pt x="3251200" y="5358822"/>
                    <a:pt x="3395979" y="5916437"/>
                    <a:pt x="3310889" y="6322307"/>
                  </a:cubicBezTo>
                  <a:cubicBezTo>
                    <a:pt x="3228339" y="6717208"/>
                    <a:pt x="3032759" y="7006070"/>
                    <a:pt x="2745739" y="7081028"/>
                  </a:cubicBezTo>
                  <a:cubicBezTo>
                    <a:pt x="2523489" y="7137704"/>
                    <a:pt x="2252979" y="6843357"/>
                    <a:pt x="2058670" y="7031666"/>
                  </a:cubicBezTo>
                  <a:cubicBezTo>
                    <a:pt x="1744979" y="7335154"/>
                    <a:pt x="1146809" y="7448505"/>
                    <a:pt x="909320" y="6921971"/>
                  </a:cubicBezTo>
                  <a:cubicBezTo>
                    <a:pt x="709929" y="6481364"/>
                    <a:pt x="915670" y="6137654"/>
                    <a:pt x="1089659" y="5790288"/>
                  </a:cubicBezTo>
                  <a:cubicBezTo>
                    <a:pt x="1205229" y="5558101"/>
                    <a:pt x="1465579" y="5197936"/>
                    <a:pt x="1192529" y="4971234"/>
                  </a:cubicBezTo>
                  <a:cubicBezTo>
                    <a:pt x="965200" y="4782925"/>
                    <a:pt x="684529" y="4952952"/>
                    <a:pt x="452120" y="4792066"/>
                  </a:cubicBezTo>
                  <a:cubicBezTo>
                    <a:pt x="142240" y="4578162"/>
                    <a:pt x="0" y="4122929"/>
                    <a:pt x="39370" y="3702433"/>
                  </a:cubicBezTo>
                  <a:close/>
                </a:path>
              </a:pathLst>
            </a:custGeom>
            <a:blipFill>
              <a:blip r:embed="rId1"/>
              <a:stretch>
                <a:fillRect l="-63653" t="-4409" r="-65516" b="-5922"/>
              </a:stretch>
            </a:blipFill>
          </p:spPr>
        </p:sp>
      </p:grpSp>
      <p:sp>
        <p:nvSpPr>
          <p:cNvPr id="10" name="TextBox 10"/>
          <p:cNvSpPr txBox="1"/>
          <p:nvPr/>
        </p:nvSpPr>
        <p:spPr>
          <a:xfrm>
            <a:off x="4230963" y="537580"/>
            <a:ext cx="9826074" cy="886990"/>
          </a:xfrm>
          <a:prstGeom prst="rect">
            <a:avLst/>
          </a:prstGeom>
        </p:spPr>
        <p:txBody>
          <a:bodyPr lIns="0" tIns="0" rIns="0" bIns="0" rtlCol="0" anchor="t">
            <a:spAutoFit/>
          </a:bodyPr>
          <a:lstStyle/>
          <a:p>
            <a:pPr marL="0" lvl="0" indent="0" algn="ctr">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Nguyễn Thị Ngọc Nhi</a:t>
            </a:r>
            <a:endPar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
        <p:nvSpPr>
          <p:cNvPr id="11" name="TextBox 11"/>
          <p:cNvSpPr txBox="1"/>
          <p:nvPr/>
        </p:nvSpPr>
        <p:spPr>
          <a:xfrm>
            <a:off x="459485" y="1367420"/>
            <a:ext cx="2625805" cy="424307"/>
          </a:xfrm>
          <a:prstGeom prst="rect">
            <a:avLst/>
          </a:prstGeom>
        </p:spPr>
        <p:txBody>
          <a:bodyPr lIns="0" tIns="0" rIns="0" bIns="0" rtlCol="0" anchor="t">
            <a:spAutoFit/>
          </a:bodyPr>
          <a:lstStyle/>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 Bài tập tổng hợp </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12" name="TextBox 12"/>
          <p:cNvSpPr txBox="1"/>
          <p:nvPr/>
        </p:nvSpPr>
        <p:spPr>
          <a:xfrm>
            <a:off x="459485" y="1923549"/>
            <a:ext cx="8859322" cy="7710932"/>
          </a:xfrm>
          <a:prstGeom prst="rect">
            <a:avLst/>
          </a:prstGeom>
        </p:spPr>
        <p:txBody>
          <a:bodyPr lIns="0" tIns="0" rIns="0" bIns="0" rtlCol="0" anchor="t">
            <a:spAutoFit/>
          </a:bodyPr>
          <a:lstStyle/>
          <a:p>
            <a:pPr algn="l">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Câu 2: Kiểm tra dạng chuẩn Q(C,S,Z) F={CS→Z;Z→C}</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ctr">
              <a:lnSpc>
                <a:spcPts val="3390"/>
              </a:lnSpc>
              <a:spcBef>
                <a:spcPct val="0"/>
              </a:spcBef>
            </a:pPr>
            <a:r>
              <a:rPr lang="en-US" sz="2420" b="1">
                <a:solidFill>
                  <a:srgbClr val="FFFFFF"/>
                </a:solidFill>
                <a:latin typeface="Arimo Bold" panose="020B0704020202020204"/>
                <a:ea typeface="Arimo Bold" panose="020B0704020202020204"/>
                <a:cs typeface="Arimo Bold" panose="020B0704020202020204"/>
                <a:sym typeface="Arimo Bold" panose="020B0704020202020204"/>
              </a:rPr>
              <a:t>Bài làm</a:t>
            </a:r>
            <a:endParaRPr lang="en-US" sz="2420" b="1">
              <a:solidFill>
                <a:srgbClr val="FFFFFF"/>
              </a:solidFill>
              <a:latin typeface="Arimo Bold" panose="020B0704020202020204"/>
              <a:ea typeface="Arimo Bold" panose="020B0704020202020204"/>
              <a:cs typeface="Arimo Bold" panose="020B0704020202020204"/>
              <a:sym typeface="Arimo Bold" panose="020B07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Để kiểm tra dạng chuẩn Q(C,S,Z), F={CS→Z;Z→C}, ta cần xác định Q(C,S,Z) thoa mãn các điều kiện:</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Q bao gồm tất cả các thuộc tính xuất hiện trong 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Q không được chứa bất kì phụ thuộc không cần thiết:</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CS→Z. Q không chứa bất kỳ phụ thuộc không cần thiết nào vì Z đã xuất hiện trong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Z→C. Q không chứa bất kỳ phụ thuộc không cân thiết nào vì C đã xuất hiện trong Q.</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Vì vậy, dạng chuẩn Q(C,S,Z) với F={CS→Z;Z→C} đã thỏa các điều kiện cần.</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Bước 1:</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Ta có: S là nút gốc</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S+ = {S} Q+ → S không là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CS+ = (C,S,Z} = Q+ → CS là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Bao đóng SZ+ = { S,Z,C} = Q+ → SZ là khóa</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đồ có khóa là CS và SZ.</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
        <p:nvSpPr>
          <p:cNvPr id="13" name="AutoShape 13"/>
          <p:cNvSpPr/>
          <p:nvPr/>
        </p:nvSpPr>
        <p:spPr>
          <a:xfrm flipV="1">
            <a:off x="9546950" y="2174687"/>
            <a:ext cx="0" cy="6492240"/>
          </a:xfrm>
          <a:prstGeom prst="line">
            <a:avLst/>
          </a:prstGeom>
          <a:ln w="38100" cap="flat">
            <a:solidFill>
              <a:srgbClr val="FFFFFF"/>
            </a:solidFill>
            <a:prstDash val="solid"/>
            <a:headEnd type="none" w="sm" len="sm"/>
            <a:tailEnd type="none" w="sm" len="sm"/>
          </a:ln>
        </p:spPr>
      </p:sp>
      <p:sp>
        <p:nvSpPr>
          <p:cNvPr id="14" name="TextBox 14"/>
          <p:cNvSpPr txBox="1"/>
          <p:nvPr/>
        </p:nvSpPr>
        <p:spPr>
          <a:xfrm>
            <a:off x="9775550" y="1734577"/>
            <a:ext cx="7920343" cy="8139557"/>
          </a:xfrm>
          <a:prstGeom prst="rect">
            <a:avLst/>
          </a:prstGeom>
        </p:spPr>
        <p:txBody>
          <a:bodyPr lIns="0" tIns="0" rIns="0" bIns="0" rtlCol="0" anchor="t">
            <a:spAutoFit/>
          </a:bodyPr>
          <a:lstStyle/>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Bước 2:</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1NF: thỏa vì mọi thuộc tính đều mang giá trị nguyên tố.</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2NF: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đô có khóa là CS và SZ. Ngoài ra không có phụ thuộc nào từ một phần khóa (C hoặc S hoặc Z riêng lẻ) đến thuộc tính không khóa. Do vậy đạt dạng chuẩn 2.</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3NF: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Lược đồ có khóa là CS và SZ. Mọi phụ thuộc hàm trong F đều có vế phải một thuộc tính. Với Z→C nhận thấy rằng Z không phải là siêu khóa, C không phải là thuộc tính khóa (vì C chỉ năm trong khóa CS nhưng không nằm trong khóa SZ). Do vậy không đạt dạng chuẩn 3.</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Dạng chuẩn BCNF: không đạt do không đạt dạng chuẩn 3</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Vậy lược đồ có 2 khóa CS và SZ. Lược đồ đạt dạng chuẩn</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2NF, không thỏa mãn 3NF, do đó cũng không thỏa BCNF.</a:t>
            </a:r>
            <a:endParaRPr lang="en-US" sz="2420">
              <a:solidFill>
                <a:srgbClr val="FFFFFF"/>
              </a:solidFill>
              <a:latin typeface="Arimo" panose="020B0604020202020204"/>
              <a:ea typeface="Arimo" panose="020B0604020202020204"/>
              <a:cs typeface="Arimo" panose="020B0604020202020204"/>
              <a:sym typeface="Arimo" panose="020B0604020202020204"/>
            </a:endParaRPr>
          </a:p>
          <a:p>
            <a:pPr algn="l">
              <a:lnSpc>
                <a:spcPts val="3390"/>
              </a:lnSpc>
              <a:spcBef>
                <a:spcPct val="0"/>
              </a:spcBef>
            </a:pPr>
            <a:r>
              <a:rPr lang="en-US" sz="2420">
                <a:solidFill>
                  <a:srgbClr val="FFFFFF"/>
                </a:solidFill>
                <a:latin typeface="Arimo" panose="020B0604020202020204"/>
                <a:ea typeface="Arimo" panose="020B0604020202020204"/>
                <a:cs typeface="Arimo" panose="020B0604020202020204"/>
                <a:sym typeface="Arimo" panose="020B0604020202020204"/>
              </a:rPr>
              <a:t> </a:t>
            </a:r>
            <a:endParaRPr lang="en-US" sz="2420">
              <a:solidFill>
                <a:srgbClr val="FFFFFF"/>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2</a:t>
            </a:r>
            <a:endParaRPr lang="en-US" sz="6400">
              <a:solidFill>
                <a:srgbClr val="153A56"/>
              </a:solidFill>
              <a:latin typeface="Roller Coaster Serif"/>
              <a:ea typeface="Roller Coaster Serif"/>
              <a:cs typeface="Roller Coaster Serif"/>
              <a:sym typeface="Roller Coaster Serif"/>
            </a:endParaRPr>
          </a:p>
        </p:txBody>
      </p:sp>
      <p:sp>
        <p:nvSpPr>
          <p:cNvPr id="13" name="TextBox 13"/>
          <p:cNvSpPr txBox="1"/>
          <p:nvPr/>
        </p:nvSpPr>
        <p:spPr>
          <a:xfrm>
            <a:off x="4696197" y="1197809"/>
            <a:ext cx="9826074" cy="886990"/>
          </a:xfrm>
          <a:prstGeom prst="rect">
            <a:avLst/>
          </a:prstGeom>
        </p:spPr>
        <p:txBody>
          <a:bodyPr lIns="0" tIns="0" rIns="0" bIns="0" rtlCol="0" anchor="t">
            <a:spAutoFit/>
          </a:bodyPr>
          <a:lstStyle/>
          <a:p>
            <a:pPr marL="0" lvl="0" indent="0" algn="l">
              <a:lnSpc>
                <a:spcPts val="7285"/>
              </a:lnSpc>
              <a:spcBef>
                <a:spcPct val="0"/>
              </a:spcBef>
            </a:pP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Chuyển sang lược đồ quan hệ</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grpSp>
        <p:nvGrpSpPr>
          <p:cNvPr id="14" name="Group 14"/>
          <p:cNvGrpSpPr/>
          <p:nvPr/>
        </p:nvGrpSpPr>
        <p:grpSpPr>
          <a:xfrm>
            <a:off x="1943511" y="2558984"/>
            <a:ext cx="14533660" cy="6774869"/>
            <a:chOff x="0" y="0"/>
            <a:chExt cx="11803393" cy="5502155"/>
          </a:xfrm>
        </p:grpSpPr>
        <p:sp>
          <p:nvSpPr>
            <p:cNvPr id="15" name="Freeform 15"/>
            <p:cNvSpPr/>
            <p:nvPr/>
          </p:nvSpPr>
          <p:spPr>
            <a:xfrm>
              <a:off x="0" y="0"/>
              <a:ext cx="11803393" cy="5502155"/>
            </a:xfrm>
            <a:custGeom>
              <a:avLst/>
              <a:gdLst/>
              <a:ahLst/>
              <a:cxnLst/>
              <a:rect l="l" t="t" r="r" b="b"/>
              <a:pathLst>
                <a:path w="11803393" h="5502155">
                  <a:moveTo>
                    <a:pt x="11678933" y="5502155"/>
                  </a:moveTo>
                  <a:lnTo>
                    <a:pt x="124460" y="5502155"/>
                  </a:lnTo>
                  <a:cubicBezTo>
                    <a:pt x="55880" y="5502155"/>
                    <a:pt x="0" y="5446275"/>
                    <a:pt x="0" y="5377695"/>
                  </a:cubicBezTo>
                  <a:lnTo>
                    <a:pt x="0" y="124460"/>
                  </a:lnTo>
                  <a:cubicBezTo>
                    <a:pt x="0" y="55880"/>
                    <a:pt x="55880" y="0"/>
                    <a:pt x="124460" y="0"/>
                  </a:cubicBezTo>
                  <a:lnTo>
                    <a:pt x="11678934" y="0"/>
                  </a:lnTo>
                  <a:cubicBezTo>
                    <a:pt x="11747513" y="0"/>
                    <a:pt x="11803393" y="55880"/>
                    <a:pt x="11803393" y="124460"/>
                  </a:cubicBezTo>
                  <a:lnTo>
                    <a:pt x="11803393" y="5377695"/>
                  </a:lnTo>
                  <a:cubicBezTo>
                    <a:pt x="11803393" y="5446275"/>
                    <a:pt x="11747513" y="5502155"/>
                    <a:pt x="11678934" y="5502155"/>
                  </a:cubicBezTo>
                  <a:close/>
                </a:path>
              </a:pathLst>
            </a:custGeom>
            <a:solidFill>
              <a:srgbClr val="FFFFFF"/>
            </a:solidFill>
          </p:spPr>
        </p:sp>
      </p:grpSp>
      <p:sp>
        <p:nvSpPr>
          <p:cNvPr id="16" name="TextBox 16"/>
          <p:cNvSpPr txBox="1"/>
          <p:nvPr/>
        </p:nvSpPr>
        <p:spPr>
          <a:xfrm>
            <a:off x="2338747" y="2752146"/>
            <a:ext cx="13742789" cy="6787451"/>
          </a:xfrm>
          <a:prstGeom prst="rect">
            <a:avLst/>
          </a:prstGeom>
        </p:spPr>
        <p:txBody>
          <a:bodyPr lIns="0" tIns="0" rIns="0" bIns="0" rtlCol="0" anchor="t">
            <a:spAutoFit/>
          </a:bodyPr>
          <a:lstStyle/>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CONGTRINH (MACT, TENCT, DIADIEM, NGAYCAPGP, NGAYKC, NGAYHT)</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MACT</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NHANVIEN (MANV, HOTEN, NGAYSINH, PHAI, DIACHI, MAPB)</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MANV</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ngoại: MAPB → PHONGBAN (MAPB)</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PHONGBAN (MAPB, TENPB)</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MAPB</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PHANCONG (MACT, MANV, SLNGAYCONG)</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chính: MACT, MANV</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r>
              <a:rPr lang="en-US" sz="3525">
                <a:solidFill>
                  <a:srgbClr val="153A56"/>
                </a:solidFill>
                <a:latin typeface="Signika" panose="02010003020600000004"/>
                <a:ea typeface="Signika" panose="02010003020600000004"/>
                <a:cs typeface="Signika" panose="02010003020600000004"/>
                <a:sym typeface="Signika" panose="02010003020600000004"/>
              </a:rPr>
              <a:t>Khóa ngoại: MACT → CONGTRINH(MACT), MANV → NHANVIEN(MANV) </a:t>
            </a:r>
            <a:endParaRPr lang="en-US" sz="3525">
              <a:solidFill>
                <a:srgbClr val="153A56"/>
              </a:solidFill>
              <a:latin typeface="Signika" panose="02010003020600000004"/>
              <a:ea typeface="Signika" panose="02010003020600000004"/>
              <a:cs typeface="Signika" panose="02010003020600000004"/>
              <a:sym typeface="Signika" panose="02010003020600000004"/>
            </a:endParaRPr>
          </a:p>
          <a:p>
            <a:pPr algn="l">
              <a:lnSpc>
                <a:spcPts val="4940"/>
              </a:lnSpc>
              <a:spcBef>
                <a:spcPct val="0"/>
              </a:spcBef>
            </a:pPr>
            <a:endParaRPr lang="en-US" sz="3525">
              <a:solidFill>
                <a:srgbClr val="153A56"/>
              </a:solidFill>
              <a:latin typeface="Signika" panose="02010003020600000004"/>
              <a:ea typeface="Signika" panose="02010003020600000004"/>
              <a:cs typeface="Signika" panose="02010003020600000004"/>
              <a:sym typeface="Signika" panose="020100030206000000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281275" y="3099183"/>
            <a:ext cx="15707582" cy="6774869"/>
            <a:chOff x="0" y="0"/>
            <a:chExt cx="12756784" cy="5502155"/>
          </a:xfrm>
        </p:grpSpPr>
        <p:sp>
          <p:nvSpPr>
            <p:cNvPr id="13" name="Freeform 13"/>
            <p:cNvSpPr/>
            <p:nvPr/>
          </p:nvSpPr>
          <p:spPr>
            <a:xfrm>
              <a:off x="0" y="0"/>
              <a:ext cx="12756785" cy="5502155"/>
            </a:xfrm>
            <a:custGeom>
              <a:avLst/>
              <a:gdLst/>
              <a:ahLst/>
              <a:cxnLst/>
              <a:rect l="l" t="t" r="r" b="b"/>
              <a:pathLst>
                <a:path w="12756785" h="5502155">
                  <a:moveTo>
                    <a:pt x="12632324" y="5502155"/>
                  </a:moveTo>
                  <a:lnTo>
                    <a:pt x="124460" y="5502155"/>
                  </a:lnTo>
                  <a:cubicBezTo>
                    <a:pt x="55880" y="5502155"/>
                    <a:pt x="0" y="5446275"/>
                    <a:pt x="0" y="5377695"/>
                  </a:cubicBezTo>
                  <a:lnTo>
                    <a:pt x="0" y="124460"/>
                  </a:lnTo>
                  <a:cubicBezTo>
                    <a:pt x="0" y="55880"/>
                    <a:pt x="55880" y="0"/>
                    <a:pt x="124460" y="0"/>
                  </a:cubicBezTo>
                  <a:lnTo>
                    <a:pt x="12632324" y="0"/>
                  </a:lnTo>
                  <a:cubicBezTo>
                    <a:pt x="12700905" y="0"/>
                    <a:pt x="12756785" y="55880"/>
                    <a:pt x="12756785" y="124460"/>
                  </a:cubicBezTo>
                  <a:lnTo>
                    <a:pt x="12756785" y="5377695"/>
                  </a:lnTo>
                  <a:cubicBezTo>
                    <a:pt x="12756785" y="5446275"/>
                    <a:pt x="12700905" y="5502155"/>
                    <a:pt x="12632324" y="5502155"/>
                  </a:cubicBezTo>
                  <a:close/>
                </a:path>
              </a:pathLst>
            </a:custGeom>
            <a:solidFill>
              <a:srgbClr val="FFFFFF"/>
            </a:solidFill>
          </p:spPr>
        </p:sp>
      </p:grpSp>
      <p:sp>
        <p:nvSpPr>
          <p:cNvPr id="14" name="Freeform 14"/>
          <p:cNvSpPr/>
          <p:nvPr/>
        </p:nvSpPr>
        <p:spPr>
          <a:xfrm>
            <a:off x="9745626" y="3436583"/>
            <a:ext cx="5751134" cy="6069600"/>
          </a:xfrm>
          <a:custGeom>
            <a:avLst/>
            <a:gdLst/>
            <a:ahLst/>
            <a:cxnLst/>
            <a:rect l="l" t="t" r="r" b="b"/>
            <a:pathLst>
              <a:path w="5751134" h="6069600">
                <a:moveTo>
                  <a:pt x="0" y="0"/>
                </a:moveTo>
                <a:lnTo>
                  <a:pt x="5751134" y="0"/>
                </a:lnTo>
                <a:lnTo>
                  <a:pt x="5751134" y="6069600"/>
                </a:lnTo>
                <a:lnTo>
                  <a:pt x="0" y="6069600"/>
                </a:lnTo>
                <a:lnTo>
                  <a:pt x="0" y="0"/>
                </a:lnTo>
                <a:close/>
              </a:path>
            </a:pathLst>
          </a:custGeom>
          <a:blipFill>
            <a:blip r:embed="rId4"/>
            <a:stretch>
              <a:fillRect/>
            </a:stretch>
          </a:blipFill>
        </p:spPr>
      </p:sp>
      <p:sp>
        <p:nvSpPr>
          <p:cNvPr id="15" name="Freeform 15"/>
          <p:cNvSpPr/>
          <p:nvPr/>
        </p:nvSpPr>
        <p:spPr>
          <a:xfrm>
            <a:off x="1657805" y="3495854"/>
            <a:ext cx="7767791" cy="6010328"/>
          </a:xfrm>
          <a:custGeom>
            <a:avLst/>
            <a:gdLst/>
            <a:ahLst/>
            <a:cxnLst/>
            <a:rect l="l" t="t" r="r" b="b"/>
            <a:pathLst>
              <a:path w="7767791" h="6010328">
                <a:moveTo>
                  <a:pt x="0" y="0"/>
                </a:moveTo>
                <a:lnTo>
                  <a:pt x="7767791" y="0"/>
                </a:lnTo>
                <a:lnTo>
                  <a:pt x="7767791" y="6010329"/>
                </a:lnTo>
                <a:lnTo>
                  <a:pt x="0" y="6010329"/>
                </a:lnTo>
                <a:lnTo>
                  <a:pt x="0" y="0"/>
                </a:lnTo>
                <a:close/>
              </a:path>
            </a:pathLst>
          </a:custGeom>
          <a:blipFill>
            <a:blip r:embed="rId5"/>
            <a:stretch>
              <a:fillRect/>
            </a:stretch>
          </a:blipFill>
        </p:spPr>
      </p:sp>
      <p:sp>
        <p:nvSpPr>
          <p:cNvPr id="16" name="TextBox 16"/>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endParaRPr lang="en-US" sz="6400">
              <a:solidFill>
                <a:srgbClr val="153A56"/>
              </a:solidFill>
              <a:latin typeface="Roller Coaster Serif"/>
              <a:ea typeface="Roller Coaster Serif"/>
              <a:cs typeface="Roller Coaster Serif"/>
              <a:sym typeface="Roller Coaster Serif"/>
            </a:endParaRPr>
          </a:p>
        </p:txBody>
      </p:sp>
      <p:sp>
        <p:nvSpPr>
          <p:cNvPr id="17" name="TextBox 17"/>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281275" y="3099183"/>
            <a:ext cx="15707582" cy="6774869"/>
            <a:chOff x="0" y="0"/>
            <a:chExt cx="12756784" cy="5502155"/>
          </a:xfrm>
        </p:grpSpPr>
        <p:sp>
          <p:nvSpPr>
            <p:cNvPr id="13" name="Freeform 13"/>
            <p:cNvSpPr/>
            <p:nvPr/>
          </p:nvSpPr>
          <p:spPr>
            <a:xfrm>
              <a:off x="0" y="0"/>
              <a:ext cx="12756785" cy="5502155"/>
            </a:xfrm>
            <a:custGeom>
              <a:avLst/>
              <a:gdLst/>
              <a:ahLst/>
              <a:cxnLst/>
              <a:rect l="l" t="t" r="r" b="b"/>
              <a:pathLst>
                <a:path w="12756785" h="5502155">
                  <a:moveTo>
                    <a:pt x="12632324" y="5502155"/>
                  </a:moveTo>
                  <a:lnTo>
                    <a:pt x="124460" y="5502155"/>
                  </a:lnTo>
                  <a:cubicBezTo>
                    <a:pt x="55880" y="5502155"/>
                    <a:pt x="0" y="5446275"/>
                    <a:pt x="0" y="5377695"/>
                  </a:cubicBezTo>
                  <a:lnTo>
                    <a:pt x="0" y="124460"/>
                  </a:lnTo>
                  <a:cubicBezTo>
                    <a:pt x="0" y="55880"/>
                    <a:pt x="55880" y="0"/>
                    <a:pt x="124460" y="0"/>
                  </a:cubicBezTo>
                  <a:lnTo>
                    <a:pt x="12632324" y="0"/>
                  </a:lnTo>
                  <a:cubicBezTo>
                    <a:pt x="12700905" y="0"/>
                    <a:pt x="12756785" y="55880"/>
                    <a:pt x="12756785" y="124460"/>
                  </a:cubicBezTo>
                  <a:lnTo>
                    <a:pt x="12756785" y="5377695"/>
                  </a:lnTo>
                  <a:cubicBezTo>
                    <a:pt x="12756785" y="5446275"/>
                    <a:pt x="12700905" y="5502155"/>
                    <a:pt x="12632324" y="5502155"/>
                  </a:cubicBezTo>
                  <a:close/>
                </a:path>
              </a:pathLst>
            </a:custGeom>
            <a:solidFill>
              <a:srgbClr val="FFFFFF"/>
            </a:solidFill>
          </p:spPr>
        </p:sp>
      </p:grpSp>
      <p:sp>
        <p:nvSpPr>
          <p:cNvPr id="14" name="Freeform 14"/>
          <p:cNvSpPr/>
          <p:nvPr/>
        </p:nvSpPr>
        <p:spPr>
          <a:xfrm>
            <a:off x="2007409" y="3296543"/>
            <a:ext cx="9321977" cy="6159117"/>
          </a:xfrm>
          <a:custGeom>
            <a:avLst/>
            <a:gdLst/>
            <a:ahLst/>
            <a:cxnLst/>
            <a:rect l="l" t="t" r="r" b="b"/>
            <a:pathLst>
              <a:path w="9321977" h="6159117">
                <a:moveTo>
                  <a:pt x="0" y="0"/>
                </a:moveTo>
                <a:lnTo>
                  <a:pt x="9321977" y="0"/>
                </a:lnTo>
                <a:lnTo>
                  <a:pt x="9321977" y="6159117"/>
                </a:lnTo>
                <a:lnTo>
                  <a:pt x="0" y="6159117"/>
                </a:lnTo>
                <a:lnTo>
                  <a:pt x="0" y="0"/>
                </a:lnTo>
                <a:close/>
              </a:path>
            </a:pathLst>
          </a:custGeom>
          <a:blipFill>
            <a:blip r:embed="rId4"/>
            <a:stretch>
              <a:fillRect t="-1081" b="-1081"/>
            </a:stretch>
          </a:blipFill>
        </p:spPr>
      </p:sp>
      <p:sp>
        <p:nvSpPr>
          <p:cNvPr id="15" name="TextBox 15"/>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endParaRPr lang="en-US" sz="6400">
              <a:solidFill>
                <a:srgbClr val="153A56"/>
              </a:solidFill>
              <a:latin typeface="Roller Coaster Serif"/>
              <a:ea typeface="Roller Coaster Serif"/>
              <a:cs typeface="Roller Coaster Serif"/>
              <a:sym typeface="Roller Coaster Serif"/>
            </a:endParaRPr>
          </a:p>
        </p:txBody>
      </p:sp>
      <p:sp>
        <p:nvSpPr>
          <p:cNvPr id="16" name="TextBox 16"/>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B7C8"/>
        </a:solidFill>
        <a:effectLst/>
      </p:bgPr>
    </p:bg>
    <p:spTree>
      <p:nvGrpSpPr>
        <p:cNvPr id="1" name=""/>
        <p:cNvGrpSpPr/>
        <p:nvPr/>
      </p:nvGrpSpPr>
      <p:grpSpPr>
        <a:xfrm>
          <a:off x="0" y="0"/>
          <a:ext cx="0" cy="0"/>
          <a:chOff x="0" y="0"/>
          <a:chExt cx="0" cy="0"/>
        </a:xfrm>
      </p:grpSpPr>
      <p:grpSp>
        <p:nvGrpSpPr>
          <p:cNvPr id="2" name="Group 2"/>
          <p:cNvGrpSpPr/>
          <p:nvPr/>
        </p:nvGrpSpPr>
        <p:grpSpPr>
          <a:xfrm>
            <a:off x="-1191791" y="-1483758"/>
            <a:ext cx="19479791" cy="18780664"/>
            <a:chOff x="0" y="0"/>
            <a:chExt cx="5130480" cy="4946348"/>
          </a:xfrm>
        </p:grpSpPr>
        <p:sp>
          <p:nvSpPr>
            <p:cNvPr id="3" name="Freeform 3"/>
            <p:cNvSpPr/>
            <p:nvPr/>
          </p:nvSpPr>
          <p:spPr>
            <a:xfrm>
              <a:off x="0" y="0"/>
              <a:ext cx="5130480" cy="4946348"/>
            </a:xfrm>
            <a:custGeom>
              <a:avLst/>
              <a:gdLst/>
              <a:ahLst/>
              <a:cxnLst/>
              <a:rect l="l" t="t" r="r" b="b"/>
              <a:pathLst>
                <a:path w="5130480" h="4946348">
                  <a:moveTo>
                    <a:pt x="20269" y="0"/>
                  </a:moveTo>
                  <a:lnTo>
                    <a:pt x="5110211" y="0"/>
                  </a:lnTo>
                  <a:cubicBezTo>
                    <a:pt x="5115587" y="0"/>
                    <a:pt x="5120742" y="2135"/>
                    <a:pt x="5124543" y="5937"/>
                  </a:cubicBezTo>
                  <a:cubicBezTo>
                    <a:pt x="5128344" y="9738"/>
                    <a:pt x="5130480" y="14893"/>
                    <a:pt x="5130480" y="20269"/>
                  </a:cubicBezTo>
                  <a:lnTo>
                    <a:pt x="5130480" y="4926079"/>
                  </a:lnTo>
                  <a:cubicBezTo>
                    <a:pt x="5130480" y="4931454"/>
                    <a:pt x="5128344" y="4936610"/>
                    <a:pt x="5124543" y="4940411"/>
                  </a:cubicBezTo>
                  <a:cubicBezTo>
                    <a:pt x="5120742" y="4944212"/>
                    <a:pt x="5115587" y="4946348"/>
                    <a:pt x="5110211" y="4946348"/>
                  </a:cubicBezTo>
                  <a:lnTo>
                    <a:pt x="20269" y="4946348"/>
                  </a:lnTo>
                  <a:cubicBezTo>
                    <a:pt x="14893" y="4946348"/>
                    <a:pt x="9738" y="4944212"/>
                    <a:pt x="5937" y="4940411"/>
                  </a:cubicBezTo>
                  <a:cubicBezTo>
                    <a:pt x="2135" y="4936610"/>
                    <a:pt x="0" y="4931454"/>
                    <a:pt x="0" y="4926079"/>
                  </a:cubicBezTo>
                  <a:lnTo>
                    <a:pt x="0" y="20269"/>
                  </a:lnTo>
                  <a:cubicBezTo>
                    <a:pt x="0" y="14893"/>
                    <a:pt x="2135" y="9738"/>
                    <a:pt x="5937" y="5937"/>
                  </a:cubicBezTo>
                  <a:cubicBezTo>
                    <a:pt x="9738" y="2135"/>
                    <a:pt x="14893" y="0"/>
                    <a:pt x="20269" y="0"/>
                  </a:cubicBezTo>
                  <a:close/>
                </a:path>
              </a:pathLst>
            </a:custGeom>
            <a:solidFill>
              <a:srgbClr val="153A56"/>
            </a:solidFill>
          </p:spPr>
        </p:sp>
        <p:sp>
          <p:nvSpPr>
            <p:cNvPr id="4" name="TextBox 4"/>
            <p:cNvSpPr txBox="1"/>
            <p:nvPr/>
          </p:nvSpPr>
          <p:spPr>
            <a:xfrm>
              <a:off x="0" y="-47625"/>
              <a:ext cx="5130480" cy="4993973"/>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29994" y="-317096"/>
            <a:ext cx="18547987" cy="10921192"/>
          </a:xfrm>
          <a:custGeom>
            <a:avLst/>
            <a:gdLst/>
            <a:ahLst/>
            <a:cxnLst/>
            <a:rect l="l" t="t" r="r" b="b"/>
            <a:pathLst>
              <a:path w="18547987" h="10921192">
                <a:moveTo>
                  <a:pt x="0" y="0"/>
                </a:moveTo>
                <a:lnTo>
                  <a:pt x="18547988" y="0"/>
                </a:lnTo>
                <a:lnTo>
                  <a:pt x="18547988" y="10921192"/>
                </a:lnTo>
                <a:lnTo>
                  <a:pt x="0" y="10921192"/>
                </a:lnTo>
                <a:lnTo>
                  <a:pt x="0" y="0"/>
                </a:lnTo>
                <a:close/>
              </a:path>
            </a:pathLst>
          </a:custGeom>
          <a:blipFill>
            <a:blip r:embed="rId1">
              <a:alphaModFix amt="10999"/>
            </a:blip>
            <a:stretch>
              <a:fillRect l="-136" t="-6759" b="-6759"/>
            </a:stretch>
          </a:blipFill>
        </p:spPr>
      </p:sp>
      <p:grpSp>
        <p:nvGrpSpPr>
          <p:cNvPr id="6" name="Group 6"/>
          <p:cNvGrpSpPr/>
          <p:nvPr/>
        </p:nvGrpSpPr>
        <p:grpSpPr>
          <a:xfrm rot="9564434">
            <a:off x="-5446847" y="-10985177"/>
            <a:ext cx="12554127" cy="13640404"/>
            <a:chOff x="-41910" y="-111760"/>
            <a:chExt cx="5331460" cy="5792778"/>
          </a:xfrm>
        </p:grpSpPr>
        <p:sp>
          <p:nvSpPr>
            <p:cNvPr id="7" name="Freeform 7"/>
            <p:cNvSpPr/>
            <p:nvPr/>
          </p:nvSpPr>
          <p:spPr>
            <a:xfrm flipH="1" flipV="1">
              <a:off x="9861" y="135230"/>
              <a:ext cx="5331460" cy="5780235"/>
            </a:xfrm>
            <a:custGeom>
              <a:avLst/>
              <a:gdLst/>
              <a:ahLst/>
              <a:cxnLst/>
              <a:rect l="l" t="t" r="r" b="b"/>
              <a:pathLst>
                <a:path w="5331460" h="5780235">
                  <a:moveTo>
                    <a:pt x="39370" y="2885965"/>
                  </a:moveTo>
                  <a:cubicBezTo>
                    <a:pt x="104139" y="2347792"/>
                    <a:pt x="562609" y="2417006"/>
                    <a:pt x="751839" y="2020085"/>
                  </a:cubicBezTo>
                  <a:cubicBezTo>
                    <a:pt x="830579" y="1853407"/>
                    <a:pt x="762000" y="1644352"/>
                    <a:pt x="814070" y="1469199"/>
                  </a:cubicBezTo>
                  <a:cubicBezTo>
                    <a:pt x="895350" y="1199406"/>
                    <a:pt x="1121409" y="1025665"/>
                    <a:pt x="1353820" y="929614"/>
                  </a:cubicBezTo>
                  <a:cubicBezTo>
                    <a:pt x="1738629" y="771410"/>
                    <a:pt x="2133600" y="806724"/>
                    <a:pt x="2534919" y="775648"/>
                  </a:cubicBezTo>
                  <a:cubicBezTo>
                    <a:pt x="2790189" y="755872"/>
                    <a:pt x="2799079" y="587782"/>
                    <a:pt x="2889249" y="371665"/>
                  </a:cubicBezTo>
                  <a:cubicBezTo>
                    <a:pt x="2989579" y="134360"/>
                    <a:pt x="3228339" y="0"/>
                    <a:pt x="3463289" y="1270"/>
                  </a:cubicBezTo>
                  <a:cubicBezTo>
                    <a:pt x="3699509" y="2540"/>
                    <a:pt x="3925569" y="127297"/>
                    <a:pt x="4077969" y="327877"/>
                  </a:cubicBezTo>
                  <a:cubicBezTo>
                    <a:pt x="4255769" y="559531"/>
                    <a:pt x="4340859" y="868875"/>
                    <a:pt x="4535169" y="1083579"/>
                  </a:cubicBezTo>
                  <a:cubicBezTo>
                    <a:pt x="4729479" y="1299696"/>
                    <a:pt x="5016499" y="1402811"/>
                    <a:pt x="5177789" y="1650003"/>
                  </a:cubicBezTo>
                  <a:cubicBezTo>
                    <a:pt x="5331459" y="1885895"/>
                    <a:pt x="5320029" y="2202301"/>
                    <a:pt x="5176519" y="2442431"/>
                  </a:cubicBezTo>
                  <a:cubicBezTo>
                    <a:pt x="5038089" y="2671261"/>
                    <a:pt x="4799329" y="2696686"/>
                    <a:pt x="4613909" y="2860539"/>
                  </a:cubicBezTo>
                  <a:cubicBezTo>
                    <a:pt x="4499609" y="2960829"/>
                    <a:pt x="4517389" y="3130332"/>
                    <a:pt x="4427219" y="3254635"/>
                  </a:cubicBezTo>
                  <a:cubicBezTo>
                    <a:pt x="4295139" y="3435438"/>
                    <a:pt x="4113529" y="3556916"/>
                    <a:pt x="3919219" y="3633192"/>
                  </a:cubicBezTo>
                  <a:cubicBezTo>
                    <a:pt x="3737609" y="3705231"/>
                    <a:pt x="3538219" y="3706644"/>
                    <a:pt x="3417569" y="3900160"/>
                  </a:cubicBezTo>
                  <a:cubicBezTo>
                    <a:pt x="3251200" y="4165715"/>
                    <a:pt x="3395979" y="4596536"/>
                    <a:pt x="3310889" y="4910118"/>
                  </a:cubicBezTo>
                  <a:cubicBezTo>
                    <a:pt x="3228339" y="5215224"/>
                    <a:pt x="3032759" y="5438403"/>
                    <a:pt x="2745739" y="5496317"/>
                  </a:cubicBezTo>
                  <a:cubicBezTo>
                    <a:pt x="2523489" y="5540105"/>
                    <a:pt x="2252979" y="5312688"/>
                    <a:pt x="2058670" y="5458178"/>
                  </a:cubicBezTo>
                  <a:cubicBezTo>
                    <a:pt x="1744979" y="5692658"/>
                    <a:pt x="1146809" y="5780235"/>
                    <a:pt x="909320" y="5373427"/>
                  </a:cubicBezTo>
                  <a:cubicBezTo>
                    <a:pt x="709929" y="5033007"/>
                    <a:pt x="915670" y="4767452"/>
                    <a:pt x="1089659" y="4499072"/>
                  </a:cubicBezTo>
                  <a:cubicBezTo>
                    <a:pt x="1205229" y="4319681"/>
                    <a:pt x="1465579" y="4041413"/>
                    <a:pt x="1192529" y="3866259"/>
                  </a:cubicBezTo>
                  <a:cubicBezTo>
                    <a:pt x="965200" y="3720769"/>
                    <a:pt x="684529" y="3852134"/>
                    <a:pt x="452120" y="3727831"/>
                  </a:cubicBezTo>
                  <a:cubicBezTo>
                    <a:pt x="142240" y="3562566"/>
                    <a:pt x="0" y="3210846"/>
                    <a:pt x="39370" y="2885965"/>
                  </a:cubicBezTo>
                  <a:close/>
                </a:path>
              </a:pathLst>
            </a:custGeom>
            <a:blipFill>
              <a:blip r:embed="rId1"/>
              <a:stretch>
                <a:fillRect l="-38177" t="-4389" r="-38883" b="-5452"/>
              </a:stretch>
            </a:blipFill>
          </p:spPr>
        </p:sp>
      </p:grpSp>
      <p:sp>
        <p:nvSpPr>
          <p:cNvPr id="8" name="TextBox 8"/>
          <p:cNvSpPr txBox="1"/>
          <p:nvPr/>
        </p:nvSpPr>
        <p:spPr>
          <a:xfrm>
            <a:off x="9210341" y="8641255"/>
            <a:ext cx="430511" cy="1232798"/>
          </a:xfrm>
          <a:prstGeom prst="rect">
            <a:avLst/>
          </a:prstGeom>
        </p:spPr>
        <p:txBody>
          <a:bodyPr lIns="0" tIns="0" rIns="0" bIns="0" rtlCol="0" anchor="t">
            <a:spAutoFit/>
          </a:bodyPr>
          <a:lstStyle/>
          <a:p>
            <a:pPr algn="ctr">
              <a:lnSpc>
                <a:spcPts val="9950"/>
              </a:lnSpc>
            </a:pPr>
            <a:r>
              <a:rPr lang="en-US" sz="7105">
                <a:solidFill>
                  <a:srgbClr val="31356E"/>
                </a:solidFill>
                <a:latin typeface="Roller Coaster Serif"/>
                <a:ea typeface="Roller Coaster Serif"/>
                <a:cs typeface="Roller Coaster Serif"/>
                <a:sym typeface="Roller Coaster Serif"/>
              </a:rPr>
              <a:t>5</a:t>
            </a:r>
            <a:endParaRPr lang="en-US" sz="7105">
              <a:solidFill>
                <a:srgbClr val="31356E"/>
              </a:solidFill>
              <a:latin typeface="Roller Coaster Serif"/>
              <a:ea typeface="Roller Coaster Serif"/>
              <a:cs typeface="Roller Coaster Serif"/>
              <a:sym typeface="Roller Coaster Serif"/>
            </a:endParaRPr>
          </a:p>
        </p:txBody>
      </p:sp>
      <p:grpSp>
        <p:nvGrpSpPr>
          <p:cNvPr id="9" name="Group 9"/>
          <p:cNvGrpSpPr/>
          <p:nvPr/>
        </p:nvGrpSpPr>
        <p:grpSpPr>
          <a:xfrm rot="9564434">
            <a:off x="13526727" y="4128602"/>
            <a:ext cx="12021510" cy="14678602"/>
            <a:chOff x="-41910" y="-111760"/>
            <a:chExt cx="5331460" cy="6509863"/>
          </a:xfrm>
        </p:grpSpPr>
        <p:sp>
          <p:nvSpPr>
            <p:cNvPr id="10" name="Freeform 10"/>
            <p:cNvSpPr/>
            <p:nvPr/>
          </p:nvSpPr>
          <p:spPr>
            <a:xfrm flipH="1" flipV="1">
              <a:off x="9861" y="165960"/>
              <a:ext cx="5331460" cy="6481933"/>
            </a:xfrm>
            <a:custGeom>
              <a:avLst/>
              <a:gdLst/>
              <a:ahLst/>
              <a:cxnLst/>
              <a:rect l="l" t="t" r="r" b="b"/>
              <a:pathLst>
                <a:path w="5331460" h="6481933">
                  <a:moveTo>
                    <a:pt x="39370" y="3229383"/>
                  </a:moveTo>
                  <a:cubicBezTo>
                    <a:pt x="104139" y="2624589"/>
                    <a:pt x="562609" y="2702371"/>
                    <a:pt x="751839" y="2256316"/>
                  </a:cubicBezTo>
                  <a:cubicBezTo>
                    <a:pt x="830579" y="2069005"/>
                    <a:pt x="762000" y="1834072"/>
                    <a:pt x="814070" y="1637236"/>
                  </a:cubicBezTo>
                  <a:cubicBezTo>
                    <a:pt x="895350" y="1334046"/>
                    <a:pt x="1121409" y="1138798"/>
                    <a:pt x="1353820" y="1030856"/>
                  </a:cubicBezTo>
                  <a:cubicBezTo>
                    <a:pt x="1738629" y="853068"/>
                    <a:pt x="2133600" y="892753"/>
                    <a:pt x="2534919" y="857831"/>
                  </a:cubicBezTo>
                  <a:cubicBezTo>
                    <a:pt x="2790189" y="835607"/>
                    <a:pt x="2799079" y="646709"/>
                    <a:pt x="2889249" y="403839"/>
                  </a:cubicBezTo>
                  <a:cubicBezTo>
                    <a:pt x="2989579" y="137158"/>
                    <a:pt x="3228339" y="0"/>
                    <a:pt x="3463289" y="1270"/>
                  </a:cubicBezTo>
                  <a:cubicBezTo>
                    <a:pt x="3699509" y="2540"/>
                    <a:pt x="3925569" y="129221"/>
                    <a:pt x="4077969" y="354630"/>
                  </a:cubicBezTo>
                  <a:cubicBezTo>
                    <a:pt x="4255769" y="614961"/>
                    <a:pt x="4340859" y="962598"/>
                    <a:pt x="4535169" y="1203881"/>
                  </a:cubicBezTo>
                  <a:cubicBezTo>
                    <a:pt x="4729479" y="1446750"/>
                    <a:pt x="5016499" y="1562629"/>
                    <a:pt x="5177789" y="1840422"/>
                  </a:cubicBezTo>
                  <a:cubicBezTo>
                    <a:pt x="5331459" y="2105514"/>
                    <a:pt x="5320029" y="2461089"/>
                    <a:pt x="5176519" y="2730944"/>
                  </a:cubicBezTo>
                  <a:cubicBezTo>
                    <a:pt x="5038089" y="2988100"/>
                    <a:pt x="4799329" y="3016673"/>
                    <a:pt x="4613909" y="3200810"/>
                  </a:cubicBezTo>
                  <a:cubicBezTo>
                    <a:pt x="4499609" y="3313514"/>
                    <a:pt x="4517389" y="3504000"/>
                    <a:pt x="4427219" y="3643690"/>
                  </a:cubicBezTo>
                  <a:cubicBezTo>
                    <a:pt x="4295139" y="3846875"/>
                    <a:pt x="4113529" y="3983390"/>
                    <a:pt x="3919219" y="4069109"/>
                  </a:cubicBezTo>
                  <a:cubicBezTo>
                    <a:pt x="3737609" y="4150066"/>
                    <a:pt x="3538219" y="4151653"/>
                    <a:pt x="3417569" y="4369125"/>
                  </a:cubicBezTo>
                  <a:cubicBezTo>
                    <a:pt x="3251200" y="4667553"/>
                    <a:pt x="3395979" y="5151705"/>
                    <a:pt x="3310889" y="5504104"/>
                  </a:cubicBezTo>
                  <a:cubicBezTo>
                    <a:pt x="3228339" y="5846979"/>
                    <a:pt x="3032759" y="6097786"/>
                    <a:pt x="2745739" y="6162869"/>
                  </a:cubicBezTo>
                  <a:cubicBezTo>
                    <a:pt x="2523489" y="6212078"/>
                    <a:pt x="2252979" y="5956509"/>
                    <a:pt x="2058670" y="6120009"/>
                  </a:cubicBezTo>
                  <a:cubicBezTo>
                    <a:pt x="1744979" y="6383515"/>
                    <a:pt x="1146809" y="6481933"/>
                    <a:pt x="909320" y="6024766"/>
                  </a:cubicBezTo>
                  <a:cubicBezTo>
                    <a:pt x="709929" y="5642207"/>
                    <a:pt x="915670" y="5343778"/>
                    <a:pt x="1089659" y="5042175"/>
                  </a:cubicBezTo>
                  <a:cubicBezTo>
                    <a:pt x="1205229" y="4840578"/>
                    <a:pt x="1465579" y="4527863"/>
                    <a:pt x="1192529" y="4331027"/>
                  </a:cubicBezTo>
                  <a:cubicBezTo>
                    <a:pt x="965200" y="4167527"/>
                    <a:pt x="684529" y="4315153"/>
                    <a:pt x="452120" y="4175464"/>
                  </a:cubicBezTo>
                  <a:cubicBezTo>
                    <a:pt x="142240" y="3989740"/>
                    <a:pt x="0" y="3594481"/>
                    <a:pt x="39370" y="3229383"/>
                  </a:cubicBezTo>
                  <a:close/>
                </a:path>
              </a:pathLst>
            </a:custGeom>
            <a:blipFill>
              <a:blip r:embed="rId1"/>
              <a:stretch>
                <a:fillRect l="-48893" t="-4399" r="-50085" b="-5679"/>
              </a:stretch>
            </a:blipFill>
          </p:spPr>
        </p:sp>
      </p:grpSp>
      <p:sp>
        <p:nvSpPr>
          <p:cNvPr id="11" name="Freeform 11"/>
          <p:cNvSpPr/>
          <p:nvPr/>
        </p:nvSpPr>
        <p:spPr>
          <a:xfrm>
            <a:off x="2573939" y="1025308"/>
            <a:ext cx="1449894" cy="1458122"/>
          </a:xfrm>
          <a:custGeom>
            <a:avLst/>
            <a:gdLst/>
            <a:ahLst/>
            <a:cxnLst/>
            <a:rect l="l" t="t" r="r" b="b"/>
            <a:pathLst>
              <a:path w="1449894" h="1458122">
                <a:moveTo>
                  <a:pt x="0" y="0"/>
                </a:moveTo>
                <a:lnTo>
                  <a:pt x="1449893" y="0"/>
                </a:lnTo>
                <a:lnTo>
                  <a:pt x="1449893" y="1458123"/>
                </a:lnTo>
                <a:lnTo>
                  <a:pt x="0" y="145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0575" y="4074783"/>
            <a:ext cx="18099531" cy="2137434"/>
          </a:xfrm>
          <a:custGeom>
            <a:avLst/>
            <a:gdLst/>
            <a:ahLst/>
            <a:cxnLst/>
            <a:rect l="l" t="t" r="r" b="b"/>
            <a:pathLst>
              <a:path w="18099531" h="2137434">
                <a:moveTo>
                  <a:pt x="0" y="0"/>
                </a:moveTo>
                <a:lnTo>
                  <a:pt x="18099531" y="0"/>
                </a:lnTo>
                <a:lnTo>
                  <a:pt x="18099531" y="2137434"/>
                </a:lnTo>
                <a:lnTo>
                  <a:pt x="0" y="2137434"/>
                </a:lnTo>
                <a:lnTo>
                  <a:pt x="0" y="0"/>
                </a:lnTo>
                <a:close/>
              </a:path>
            </a:pathLst>
          </a:custGeom>
          <a:blipFill>
            <a:blip r:embed="rId4"/>
            <a:stretch>
              <a:fillRect b="-13257"/>
            </a:stretch>
          </a:blipFill>
        </p:spPr>
      </p:sp>
      <p:sp>
        <p:nvSpPr>
          <p:cNvPr id="13" name="TextBox 13"/>
          <p:cNvSpPr txBox="1"/>
          <p:nvPr/>
        </p:nvSpPr>
        <p:spPr>
          <a:xfrm>
            <a:off x="2679254" y="1140748"/>
            <a:ext cx="1239263" cy="1213739"/>
          </a:xfrm>
          <a:prstGeom prst="rect">
            <a:avLst/>
          </a:prstGeom>
        </p:spPr>
        <p:txBody>
          <a:bodyPr lIns="0" tIns="0" rIns="0" bIns="0" rtlCol="0" anchor="t">
            <a:spAutoFit/>
          </a:bodyPr>
          <a:lstStyle/>
          <a:p>
            <a:pPr marL="0" lvl="1" indent="0" algn="ctr">
              <a:lnSpc>
                <a:spcPts val="10045"/>
              </a:lnSpc>
              <a:spcBef>
                <a:spcPct val="0"/>
              </a:spcBef>
            </a:pPr>
            <a:r>
              <a:rPr lang="en-US" sz="6400">
                <a:solidFill>
                  <a:srgbClr val="153A56"/>
                </a:solidFill>
                <a:latin typeface="Roller Coaster Serif"/>
                <a:ea typeface="Roller Coaster Serif"/>
                <a:cs typeface="Roller Coaster Serif"/>
                <a:sym typeface="Roller Coaster Serif"/>
              </a:rPr>
              <a:t>3</a:t>
            </a:r>
            <a:endParaRPr lang="en-US" sz="6400">
              <a:solidFill>
                <a:srgbClr val="153A56"/>
              </a:solidFill>
              <a:latin typeface="Roller Coaster Serif"/>
              <a:ea typeface="Roller Coaster Serif"/>
              <a:cs typeface="Roller Coaster Serif"/>
              <a:sym typeface="Roller Coaster Serif"/>
            </a:endParaRPr>
          </a:p>
        </p:txBody>
      </p:sp>
      <p:sp>
        <p:nvSpPr>
          <p:cNvPr id="14" name="TextBox 14"/>
          <p:cNvSpPr txBox="1"/>
          <p:nvPr/>
        </p:nvSpPr>
        <p:spPr>
          <a:xfrm>
            <a:off x="4297304" y="672516"/>
            <a:ext cx="9826074" cy="1810915"/>
          </a:xfrm>
          <a:prstGeom prst="rect">
            <a:avLst/>
          </a:prstGeom>
        </p:spPr>
        <p:txBody>
          <a:bodyPr lIns="0" tIns="0" rIns="0" bIns="0" rtlCol="0" anchor="t">
            <a:spAutoFit/>
          </a:bodyPr>
          <a:lstStyle/>
          <a:p>
            <a:pPr marL="0" lvl="0" indent="0" algn="l">
              <a:lnSpc>
                <a:spcPts val="7285"/>
              </a:lnSpc>
              <a:spcBef>
                <a:spcPct val="0"/>
              </a:spcBef>
            </a:pPr>
            <a:r>
              <a:rPr lang="en-US" sz="5205" b="1">
                <a:solidFill>
                  <a:srgbClr val="FFFFFF"/>
                </a:solidFill>
                <a:latin typeface="Open Sans 1 Bold" panose="020B0806030504020204"/>
                <a:ea typeface="Open Sans 1 Bold" panose="020B0806030504020204"/>
                <a:cs typeface="Open Sans 1 Bold" panose="020B0806030504020204"/>
                <a:sym typeface="Open Sans 1 Bold" panose="020B0806030504020204"/>
              </a:rPr>
              <a:t> </a:t>
            </a:r>
            <a:r>
              <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rPr>
              <a:t>Cài đặt CSDL - Tạo database trên SSMS, nhập dữ liệu </a:t>
            </a:r>
            <a:endParaRPr lang="en-US" sz="5205" b="1" u="none" strike="noStrike">
              <a:solidFill>
                <a:srgbClr val="FFFFFF"/>
              </a:solidFill>
              <a:latin typeface="Open Sans 1 Bold" panose="020B0806030504020204"/>
              <a:ea typeface="Open Sans 1 Bold" panose="020B0806030504020204"/>
              <a:cs typeface="Open Sans 1 Bold" panose="020B0806030504020204"/>
              <a:sym typeface="Open Sans 1 Bold" panose="020B0806030504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21928</Words>
  <Application>WPS Slides</Application>
  <PresentationFormat>Custom</PresentationFormat>
  <Paragraphs>1325</Paragraphs>
  <Slides>58</Slides>
  <Notes>0</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84" baseType="lpstr">
      <vt:lpstr>Arial</vt:lpstr>
      <vt:lpstr>SimSun</vt:lpstr>
      <vt:lpstr>Wingdings</vt:lpstr>
      <vt:lpstr>Yanone Kaffeesatz</vt:lpstr>
      <vt:lpstr>Yanone Kaffeesatz Bold</vt:lpstr>
      <vt:lpstr>Arimo Bold</vt:lpstr>
      <vt:lpstr>Baloo</vt:lpstr>
      <vt:lpstr>Paytone One</vt:lpstr>
      <vt:lpstr>Canva Sans Medium</vt:lpstr>
      <vt:lpstr>Canva Sans Bold</vt:lpstr>
      <vt:lpstr>Lexend Deca</vt:lpstr>
      <vt:lpstr>Roller Coaster Serif</vt:lpstr>
      <vt:lpstr>Segoe Print</vt:lpstr>
      <vt:lpstr>Sigmar One</vt:lpstr>
      <vt:lpstr>Open Sans 1 Bold</vt:lpstr>
      <vt:lpstr>Signika</vt:lpstr>
      <vt:lpstr>Microsoft YaHei</vt:lpstr>
      <vt:lpstr>Arial Unicode MS</vt:lpstr>
      <vt:lpstr>Calibri</vt:lpstr>
      <vt:lpstr>Open Sans 2 Bold</vt:lpstr>
      <vt:lpstr>Arimo</vt:lpstr>
      <vt:lpstr>Arimo Italics</vt:lpstr>
      <vt:lpstr>Times New Roman</vt:lpstr>
      <vt:lpstr>Open Sans 1</vt:lpstr>
      <vt:lpstr>Office Theme</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Abstract Group Project Presentation</dc:title>
  <dc:creator>Khoa Kendy</dc:creator>
  <cp:lastModifiedBy>Yến Như Đặng Hoàng</cp:lastModifiedBy>
  <cp:revision>5</cp:revision>
  <dcterms:created xsi:type="dcterms:W3CDTF">2006-08-16T00:00:00Z</dcterms:created>
  <dcterms:modified xsi:type="dcterms:W3CDTF">2025-05-10T05:24:27Z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64049C39F5534B899115EDAC7924A513_13</vt:lpwstr>
  </property>
  <property fmtid="{D5CDD505-2E9C-101B-9397-08002B2CF9AE}" pid="3" name="KSOProductBuildVer">
    <vt:lpwstr>1033-12.2.0.20795</vt:lpwstr>
  </property>
</Properties>
</file>